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media/image8.jpg" ContentType="image/jpeg"/>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media/image10.jpg" ContentType="image/jpeg"/>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6" r:id="rId2"/>
    <p:sldId id="294" r:id="rId3"/>
    <p:sldId id="298" r:id="rId4"/>
    <p:sldId id="328" r:id="rId5"/>
    <p:sldId id="329" r:id="rId6"/>
    <p:sldId id="332" r:id="rId7"/>
    <p:sldId id="331" r:id="rId8"/>
    <p:sldId id="330" r:id="rId9"/>
    <p:sldId id="335" r:id="rId10"/>
    <p:sldId id="339" r:id="rId11"/>
    <p:sldId id="340" r:id="rId12"/>
    <p:sldId id="341" r:id="rId13"/>
    <p:sldId id="346" r:id="rId14"/>
    <p:sldId id="347" r:id="rId15"/>
    <p:sldId id="349" r:id="rId16"/>
    <p:sldId id="350" r:id="rId17"/>
    <p:sldId id="353" r:id="rId18"/>
    <p:sldId id="337" r:id="rId19"/>
    <p:sldId id="342" r:id="rId20"/>
    <p:sldId id="343" r:id="rId21"/>
    <p:sldId id="344" r:id="rId22"/>
    <p:sldId id="345" r:id="rId23"/>
    <p:sldId id="336" r:id="rId24"/>
    <p:sldId id="283" r:id="rId25"/>
  </p:sldIdLst>
  <p:sldSz cx="10058400" cy="77724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1254"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E427A0-F45E-4B3A-A624-796E99DD12F1}" type="doc">
      <dgm:prSet loTypeId="urn:microsoft.com/office/officeart/2005/8/layout/rings+Icon" loCatId="officeonline" qsTypeId="urn:microsoft.com/office/officeart/2005/8/quickstyle/3d3" qsCatId="3D" csTypeId="urn:microsoft.com/office/officeart/2005/8/colors/colorful1" csCatId="colorful" phldr="1"/>
      <dgm:spPr/>
      <dgm:t>
        <a:bodyPr/>
        <a:lstStyle/>
        <a:p>
          <a:endParaRPr lang="en-US"/>
        </a:p>
      </dgm:t>
    </dgm:pt>
    <dgm:pt modelId="{703DE225-109F-425F-8442-ACEE1F52E8EB}">
      <dgm:prSet phldrT="[Text]"/>
      <dgm:spPr/>
      <dgm:t>
        <a:bodyPr/>
        <a:lstStyle/>
        <a:p>
          <a:r>
            <a:rPr lang="en-US" dirty="0"/>
            <a:t>Emails</a:t>
          </a:r>
        </a:p>
      </dgm:t>
    </dgm:pt>
    <dgm:pt modelId="{0255CCA7-315F-4CE6-B920-786083AE88EA}" type="parTrans" cxnId="{CD554670-21D3-46D3-864B-4A0386DC9D71}">
      <dgm:prSet/>
      <dgm:spPr/>
      <dgm:t>
        <a:bodyPr/>
        <a:lstStyle/>
        <a:p>
          <a:endParaRPr lang="en-US"/>
        </a:p>
      </dgm:t>
    </dgm:pt>
    <dgm:pt modelId="{430012DC-1F41-45AE-8EED-B36935EF27CE}" type="sibTrans" cxnId="{CD554670-21D3-46D3-864B-4A0386DC9D71}">
      <dgm:prSet/>
      <dgm:spPr/>
      <dgm:t>
        <a:bodyPr/>
        <a:lstStyle/>
        <a:p>
          <a:endParaRPr lang="en-US"/>
        </a:p>
      </dgm:t>
    </dgm:pt>
    <dgm:pt modelId="{FCB2823F-0A0C-4FA8-9E14-9EC6E9FF7759}">
      <dgm:prSet phldrT="[Text]"/>
      <dgm:spPr/>
      <dgm:t>
        <a:bodyPr/>
        <a:lstStyle/>
        <a:p>
          <a:r>
            <a:rPr lang="en-US" dirty="0"/>
            <a:t>Phone Calls</a:t>
          </a:r>
        </a:p>
      </dgm:t>
    </dgm:pt>
    <dgm:pt modelId="{BF9FB801-D6C9-45B2-9B6B-12C12B83FA02}" type="parTrans" cxnId="{ECCDFE9E-2196-4F7E-939D-A97FCAD17439}">
      <dgm:prSet/>
      <dgm:spPr/>
      <dgm:t>
        <a:bodyPr/>
        <a:lstStyle/>
        <a:p>
          <a:endParaRPr lang="en-US"/>
        </a:p>
      </dgm:t>
    </dgm:pt>
    <dgm:pt modelId="{1BC0FA24-86A8-4D81-9C57-003BCEF94D70}" type="sibTrans" cxnId="{ECCDFE9E-2196-4F7E-939D-A97FCAD17439}">
      <dgm:prSet/>
      <dgm:spPr/>
      <dgm:t>
        <a:bodyPr/>
        <a:lstStyle/>
        <a:p>
          <a:endParaRPr lang="en-US"/>
        </a:p>
      </dgm:t>
    </dgm:pt>
    <dgm:pt modelId="{070FFDCC-4CFC-414D-B6B8-A9B457AAC776}">
      <dgm:prSet phldrT="[Text]"/>
      <dgm:spPr/>
      <dgm:t>
        <a:bodyPr/>
        <a:lstStyle/>
        <a:p>
          <a:r>
            <a:rPr lang="en-US" dirty="0"/>
            <a:t>Faxes</a:t>
          </a:r>
        </a:p>
      </dgm:t>
    </dgm:pt>
    <dgm:pt modelId="{D44A9454-B7B0-4953-A322-D9C8E51E576C}" type="parTrans" cxnId="{2B235F41-CD82-40F2-9A99-0F540DE2FE3C}">
      <dgm:prSet/>
      <dgm:spPr/>
      <dgm:t>
        <a:bodyPr/>
        <a:lstStyle/>
        <a:p>
          <a:endParaRPr lang="en-US"/>
        </a:p>
      </dgm:t>
    </dgm:pt>
    <dgm:pt modelId="{9E3276DB-FC5B-4409-AC0B-936A1AB7AFD8}" type="sibTrans" cxnId="{2B235F41-CD82-40F2-9A99-0F540DE2FE3C}">
      <dgm:prSet/>
      <dgm:spPr/>
      <dgm:t>
        <a:bodyPr/>
        <a:lstStyle/>
        <a:p>
          <a:endParaRPr lang="en-US"/>
        </a:p>
      </dgm:t>
    </dgm:pt>
    <dgm:pt modelId="{FC10FA80-366D-4504-93E5-6C7167CB58C5}">
      <dgm:prSet/>
      <dgm:spPr/>
      <dgm:t>
        <a:bodyPr/>
        <a:lstStyle/>
        <a:p>
          <a:r>
            <a:rPr lang="en-US" dirty="0"/>
            <a:t>Letters</a:t>
          </a:r>
        </a:p>
      </dgm:t>
    </dgm:pt>
    <dgm:pt modelId="{362F4B1E-4B9C-46B3-9E34-724829EA02E8}" type="parTrans" cxnId="{5B8CD637-381B-425F-A4DE-19C71927E5B4}">
      <dgm:prSet/>
      <dgm:spPr/>
      <dgm:t>
        <a:bodyPr/>
        <a:lstStyle/>
        <a:p>
          <a:endParaRPr lang="en-US"/>
        </a:p>
      </dgm:t>
    </dgm:pt>
    <dgm:pt modelId="{3D3ACF4F-241D-4653-9963-1A1A9D8E5DDA}" type="sibTrans" cxnId="{5B8CD637-381B-425F-A4DE-19C71927E5B4}">
      <dgm:prSet/>
      <dgm:spPr/>
      <dgm:t>
        <a:bodyPr/>
        <a:lstStyle/>
        <a:p>
          <a:endParaRPr lang="en-US"/>
        </a:p>
      </dgm:t>
    </dgm:pt>
    <dgm:pt modelId="{AD3DCE50-818E-409D-B429-F2B22E50A04C}">
      <dgm:prSet/>
      <dgm:spPr/>
      <dgm:t>
        <a:bodyPr/>
        <a:lstStyle/>
        <a:p>
          <a:r>
            <a:rPr lang="en-US" dirty="0"/>
            <a:t>Inter</a:t>
          </a:r>
        </a:p>
        <a:p>
          <a:r>
            <a:rPr lang="en-US" dirty="0"/>
            <a:t>Gov’t</a:t>
          </a:r>
        </a:p>
      </dgm:t>
    </dgm:pt>
    <dgm:pt modelId="{EA5D8866-A8C1-4CAE-A5EB-ACDA9C8FBD6B}" type="parTrans" cxnId="{5B7A4219-51E4-47C5-9FD4-351BA5EA166E}">
      <dgm:prSet/>
      <dgm:spPr/>
      <dgm:t>
        <a:bodyPr/>
        <a:lstStyle/>
        <a:p>
          <a:endParaRPr lang="en-US"/>
        </a:p>
      </dgm:t>
    </dgm:pt>
    <dgm:pt modelId="{089ADD8E-96C1-4AF8-B129-1B36A9B7AC1C}" type="sibTrans" cxnId="{5B7A4219-51E4-47C5-9FD4-351BA5EA166E}">
      <dgm:prSet/>
      <dgm:spPr/>
      <dgm:t>
        <a:bodyPr/>
        <a:lstStyle/>
        <a:p>
          <a:endParaRPr lang="en-US"/>
        </a:p>
      </dgm:t>
    </dgm:pt>
    <dgm:pt modelId="{3665B385-6960-46AC-8593-7CAF1D36CA8A}" type="pres">
      <dgm:prSet presAssocID="{C3E427A0-F45E-4B3A-A624-796E99DD12F1}" presName="Name0" presStyleCnt="0">
        <dgm:presLayoutVars>
          <dgm:chMax val="7"/>
          <dgm:dir/>
          <dgm:resizeHandles val="exact"/>
        </dgm:presLayoutVars>
      </dgm:prSet>
      <dgm:spPr/>
      <dgm:t>
        <a:bodyPr/>
        <a:lstStyle/>
        <a:p>
          <a:endParaRPr lang="en-US"/>
        </a:p>
      </dgm:t>
    </dgm:pt>
    <dgm:pt modelId="{40D387BC-33D5-4635-ACE6-30C0E185EF2C}" type="pres">
      <dgm:prSet presAssocID="{C3E427A0-F45E-4B3A-A624-796E99DD12F1}" presName="ellipse1" presStyleLbl="vennNode1" presStyleIdx="0" presStyleCnt="5">
        <dgm:presLayoutVars>
          <dgm:bulletEnabled val="1"/>
        </dgm:presLayoutVars>
      </dgm:prSet>
      <dgm:spPr/>
      <dgm:t>
        <a:bodyPr/>
        <a:lstStyle/>
        <a:p>
          <a:endParaRPr lang="en-US"/>
        </a:p>
      </dgm:t>
    </dgm:pt>
    <dgm:pt modelId="{48954B1F-3908-482F-BAAB-E4E636E0927E}" type="pres">
      <dgm:prSet presAssocID="{C3E427A0-F45E-4B3A-A624-796E99DD12F1}" presName="ellipse2" presStyleLbl="vennNode1" presStyleIdx="1" presStyleCnt="5">
        <dgm:presLayoutVars>
          <dgm:bulletEnabled val="1"/>
        </dgm:presLayoutVars>
      </dgm:prSet>
      <dgm:spPr/>
      <dgm:t>
        <a:bodyPr/>
        <a:lstStyle/>
        <a:p>
          <a:endParaRPr lang="en-US"/>
        </a:p>
      </dgm:t>
    </dgm:pt>
    <dgm:pt modelId="{1CCDB02E-BE2D-40DF-A86D-27F9FE59B9AE}" type="pres">
      <dgm:prSet presAssocID="{C3E427A0-F45E-4B3A-A624-796E99DD12F1}" presName="ellipse3" presStyleLbl="vennNode1" presStyleIdx="2" presStyleCnt="5">
        <dgm:presLayoutVars>
          <dgm:bulletEnabled val="1"/>
        </dgm:presLayoutVars>
      </dgm:prSet>
      <dgm:spPr/>
      <dgm:t>
        <a:bodyPr/>
        <a:lstStyle/>
        <a:p>
          <a:endParaRPr lang="en-US"/>
        </a:p>
      </dgm:t>
    </dgm:pt>
    <dgm:pt modelId="{E3D074D1-EEB7-4A31-A178-F0296720A29C}" type="pres">
      <dgm:prSet presAssocID="{C3E427A0-F45E-4B3A-A624-796E99DD12F1}" presName="ellipse4" presStyleLbl="vennNode1" presStyleIdx="3" presStyleCnt="5">
        <dgm:presLayoutVars>
          <dgm:bulletEnabled val="1"/>
        </dgm:presLayoutVars>
      </dgm:prSet>
      <dgm:spPr/>
      <dgm:t>
        <a:bodyPr/>
        <a:lstStyle/>
        <a:p>
          <a:endParaRPr lang="en-US"/>
        </a:p>
      </dgm:t>
    </dgm:pt>
    <dgm:pt modelId="{453A6FF5-AA6D-4698-BA04-63D0DABA2553}" type="pres">
      <dgm:prSet presAssocID="{C3E427A0-F45E-4B3A-A624-796E99DD12F1}" presName="ellipse5" presStyleLbl="vennNode1" presStyleIdx="4" presStyleCnt="5">
        <dgm:presLayoutVars>
          <dgm:bulletEnabled val="1"/>
        </dgm:presLayoutVars>
      </dgm:prSet>
      <dgm:spPr/>
      <dgm:t>
        <a:bodyPr/>
        <a:lstStyle/>
        <a:p>
          <a:endParaRPr lang="en-US"/>
        </a:p>
      </dgm:t>
    </dgm:pt>
  </dgm:ptLst>
  <dgm:cxnLst>
    <dgm:cxn modelId="{ECCDFE9E-2196-4F7E-939D-A97FCAD17439}" srcId="{C3E427A0-F45E-4B3A-A624-796E99DD12F1}" destId="{FCB2823F-0A0C-4FA8-9E14-9EC6E9FF7759}" srcOrd="2" destOrd="0" parTransId="{BF9FB801-D6C9-45B2-9B6B-12C12B83FA02}" sibTransId="{1BC0FA24-86A8-4D81-9C57-003BCEF94D70}"/>
    <dgm:cxn modelId="{777611BB-39AB-43F9-9ADE-BC48957EBB75}" type="presOf" srcId="{070FFDCC-4CFC-414D-B6B8-A9B457AAC776}" destId="{E3D074D1-EEB7-4A31-A178-F0296720A29C}" srcOrd="0" destOrd="0" presId="urn:microsoft.com/office/officeart/2005/8/layout/rings+Icon"/>
    <dgm:cxn modelId="{5B7A4219-51E4-47C5-9FD4-351BA5EA166E}" srcId="{C3E427A0-F45E-4B3A-A624-796E99DD12F1}" destId="{AD3DCE50-818E-409D-B429-F2B22E50A04C}" srcOrd="4" destOrd="0" parTransId="{EA5D8866-A8C1-4CAE-A5EB-ACDA9C8FBD6B}" sibTransId="{089ADD8E-96C1-4AF8-B129-1B36A9B7AC1C}"/>
    <dgm:cxn modelId="{5B8CD637-381B-425F-A4DE-19C71927E5B4}" srcId="{C3E427A0-F45E-4B3A-A624-796E99DD12F1}" destId="{FC10FA80-366D-4504-93E5-6C7167CB58C5}" srcOrd="1" destOrd="0" parTransId="{362F4B1E-4B9C-46B3-9E34-724829EA02E8}" sibTransId="{3D3ACF4F-241D-4653-9963-1A1A9D8E5DDA}"/>
    <dgm:cxn modelId="{CD554670-21D3-46D3-864B-4A0386DC9D71}" srcId="{C3E427A0-F45E-4B3A-A624-796E99DD12F1}" destId="{703DE225-109F-425F-8442-ACEE1F52E8EB}" srcOrd="0" destOrd="0" parTransId="{0255CCA7-315F-4CE6-B920-786083AE88EA}" sibTransId="{430012DC-1F41-45AE-8EED-B36935EF27CE}"/>
    <dgm:cxn modelId="{847FCAA7-2D56-45B2-AB43-0FF6586E216C}" type="presOf" srcId="{FCB2823F-0A0C-4FA8-9E14-9EC6E9FF7759}" destId="{1CCDB02E-BE2D-40DF-A86D-27F9FE59B9AE}" srcOrd="0" destOrd="0" presId="urn:microsoft.com/office/officeart/2005/8/layout/rings+Icon"/>
    <dgm:cxn modelId="{673088DC-FC1E-44AB-A528-4D4D151461E9}" type="presOf" srcId="{C3E427A0-F45E-4B3A-A624-796E99DD12F1}" destId="{3665B385-6960-46AC-8593-7CAF1D36CA8A}" srcOrd="0" destOrd="0" presId="urn:microsoft.com/office/officeart/2005/8/layout/rings+Icon"/>
    <dgm:cxn modelId="{2B235F41-CD82-40F2-9A99-0F540DE2FE3C}" srcId="{C3E427A0-F45E-4B3A-A624-796E99DD12F1}" destId="{070FFDCC-4CFC-414D-B6B8-A9B457AAC776}" srcOrd="3" destOrd="0" parTransId="{D44A9454-B7B0-4953-A322-D9C8E51E576C}" sibTransId="{9E3276DB-FC5B-4409-AC0B-936A1AB7AFD8}"/>
    <dgm:cxn modelId="{5337D178-7A6A-482C-ABF4-52066E0FE592}" type="presOf" srcId="{AD3DCE50-818E-409D-B429-F2B22E50A04C}" destId="{453A6FF5-AA6D-4698-BA04-63D0DABA2553}" srcOrd="0" destOrd="0" presId="urn:microsoft.com/office/officeart/2005/8/layout/rings+Icon"/>
    <dgm:cxn modelId="{BBD28C1C-31AF-4ABE-B698-6EFFBF91F88A}" type="presOf" srcId="{FC10FA80-366D-4504-93E5-6C7167CB58C5}" destId="{48954B1F-3908-482F-BAAB-E4E636E0927E}" srcOrd="0" destOrd="0" presId="urn:microsoft.com/office/officeart/2005/8/layout/rings+Icon"/>
    <dgm:cxn modelId="{FF5B8200-0F40-4E3F-BFDE-5F2C5AF999F3}" type="presOf" srcId="{703DE225-109F-425F-8442-ACEE1F52E8EB}" destId="{40D387BC-33D5-4635-ACE6-30C0E185EF2C}" srcOrd="0" destOrd="0" presId="urn:microsoft.com/office/officeart/2005/8/layout/rings+Icon"/>
    <dgm:cxn modelId="{0D6B62F6-D0E6-4614-824D-7112A8B4D2D2}" type="presParOf" srcId="{3665B385-6960-46AC-8593-7CAF1D36CA8A}" destId="{40D387BC-33D5-4635-ACE6-30C0E185EF2C}" srcOrd="0" destOrd="0" presId="urn:microsoft.com/office/officeart/2005/8/layout/rings+Icon"/>
    <dgm:cxn modelId="{47D070DF-7F59-4627-81FE-541260761691}" type="presParOf" srcId="{3665B385-6960-46AC-8593-7CAF1D36CA8A}" destId="{48954B1F-3908-482F-BAAB-E4E636E0927E}" srcOrd="1" destOrd="0" presId="urn:microsoft.com/office/officeart/2005/8/layout/rings+Icon"/>
    <dgm:cxn modelId="{9AB97B32-0D26-499C-B082-8A9FB5B58E8A}" type="presParOf" srcId="{3665B385-6960-46AC-8593-7CAF1D36CA8A}" destId="{1CCDB02E-BE2D-40DF-A86D-27F9FE59B9AE}" srcOrd="2" destOrd="0" presId="urn:microsoft.com/office/officeart/2005/8/layout/rings+Icon"/>
    <dgm:cxn modelId="{C641F03A-3701-4E93-A0CD-94366CE981D5}" type="presParOf" srcId="{3665B385-6960-46AC-8593-7CAF1D36CA8A}" destId="{E3D074D1-EEB7-4A31-A178-F0296720A29C}" srcOrd="3" destOrd="0" presId="urn:microsoft.com/office/officeart/2005/8/layout/rings+Icon"/>
    <dgm:cxn modelId="{7536B4DE-62D0-4930-8E59-CD2D74B12E95}" type="presParOf" srcId="{3665B385-6960-46AC-8593-7CAF1D36CA8A}" destId="{453A6FF5-AA6D-4698-BA04-63D0DABA2553}" srcOrd="4" destOrd="0" presId="urn:microsoft.com/office/officeart/2005/8/layout/rings+Icon"/>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D6F6C9C-6E42-4B45-88B1-B9535D90E57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1141656-4A4F-4997-A517-C0B8CF18FAAF}">
      <dgm:prSet phldrT="[Text]"/>
      <dgm:spPr/>
      <dgm:t>
        <a:bodyPr/>
        <a:lstStyle/>
        <a:p>
          <a:r>
            <a:rPr lang="en-US" dirty="0"/>
            <a:t>Where </a:t>
          </a:r>
        </a:p>
      </dgm:t>
    </dgm:pt>
    <dgm:pt modelId="{B41E69C9-D98D-4662-AF0E-E13451C2FD19}" type="parTrans" cxnId="{EF2AF9F3-D558-4C7A-AC97-01EDE8D069C9}">
      <dgm:prSet/>
      <dgm:spPr/>
      <dgm:t>
        <a:bodyPr/>
        <a:lstStyle/>
        <a:p>
          <a:endParaRPr lang="en-US"/>
        </a:p>
      </dgm:t>
    </dgm:pt>
    <dgm:pt modelId="{8F60CE34-1EF7-41A4-B149-6155EBC879B2}" type="sibTrans" cxnId="{EF2AF9F3-D558-4C7A-AC97-01EDE8D069C9}">
      <dgm:prSet/>
      <dgm:spPr/>
      <dgm:t>
        <a:bodyPr/>
        <a:lstStyle/>
        <a:p>
          <a:endParaRPr lang="en-US"/>
        </a:p>
      </dgm:t>
    </dgm:pt>
    <dgm:pt modelId="{168B5A9C-1970-4F96-B336-CD5CD1D5FC46}" type="pres">
      <dgm:prSet presAssocID="{ED6F6C9C-6E42-4B45-88B1-B9535D90E578}" presName="linear" presStyleCnt="0">
        <dgm:presLayoutVars>
          <dgm:animLvl val="lvl"/>
          <dgm:resizeHandles val="exact"/>
        </dgm:presLayoutVars>
      </dgm:prSet>
      <dgm:spPr/>
      <dgm:t>
        <a:bodyPr/>
        <a:lstStyle/>
        <a:p>
          <a:endParaRPr lang="en-US"/>
        </a:p>
      </dgm:t>
    </dgm:pt>
    <dgm:pt modelId="{65CC2E48-0A80-4596-B142-799925A0199C}" type="pres">
      <dgm:prSet presAssocID="{71141656-4A4F-4997-A517-C0B8CF18FAAF}" presName="parentText" presStyleLbl="node1" presStyleIdx="0" presStyleCnt="1" custScaleY="72699" custLinFactY="-23907" custLinFactNeighborX="251" custLinFactNeighborY="-100000">
        <dgm:presLayoutVars>
          <dgm:chMax val="0"/>
          <dgm:bulletEnabled val="1"/>
        </dgm:presLayoutVars>
      </dgm:prSet>
      <dgm:spPr/>
      <dgm:t>
        <a:bodyPr/>
        <a:lstStyle/>
        <a:p>
          <a:endParaRPr lang="en-US"/>
        </a:p>
      </dgm:t>
    </dgm:pt>
  </dgm:ptLst>
  <dgm:cxnLst>
    <dgm:cxn modelId="{8F9A5BC2-7F45-435A-9604-53141A302A13}" type="presOf" srcId="{71141656-4A4F-4997-A517-C0B8CF18FAAF}" destId="{65CC2E48-0A80-4596-B142-799925A0199C}" srcOrd="0" destOrd="0" presId="urn:microsoft.com/office/officeart/2005/8/layout/vList2"/>
    <dgm:cxn modelId="{EF2AF9F3-D558-4C7A-AC97-01EDE8D069C9}" srcId="{ED6F6C9C-6E42-4B45-88B1-B9535D90E578}" destId="{71141656-4A4F-4997-A517-C0B8CF18FAAF}" srcOrd="0" destOrd="0" parTransId="{B41E69C9-D98D-4662-AF0E-E13451C2FD19}" sibTransId="{8F60CE34-1EF7-41A4-B149-6155EBC879B2}"/>
    <dgm:cxn modelId="{39FD75E0-816F-40E9-909E-C25DC526EEF7}" type="presOf" srcId="{ED6F6C9C-6E42-4B45-88B1-B9535D90E578}" destId="{168B5A9C-1970-4F96-B336-CD5CD1D5FC46}" srcOrd="0" destOrd="0" presId="urn:microsoft.com/office/officeart/2005/8/layout/vList2"/>
    <dgm:cxn modelId="{E87E111C-546A-42D8-AC2E-712A75AD52B8}" type="presParOf" srcId="{168B5A9C-1970-4F96-B336-CD5CD1D5FC46}" destId="{65CC2E48-0A80-4596-B142-799925A0199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3E427A0-F45E-4B3A-A624-796E99DD12F1}" type="doc">
      <dgm:prSet loTypeId="urn:microsoft.com/office/officeart/2005/8/layout/rings+Icon" loCatId="officeonline" qsTypeId="urn:microsoft.com/office/officeart/2005/8/quickstyle/3d3" qsCatId="3D" csTypeId="urn:microsoft.com/office/officeart/2005/8/colors/colorful1" csCatId="colorful" phldr="1"/>
      <dgm:spPr/>
      <dgm:t>
        <a:bodyPr/>
        <a:lstStyle/>
        <a:p>
          <a:endParaRPr lang="en-US"/>
        </a:p>
      </dgm:t>
    </dgm:pt>
    <dgm:pt modelId="{703DE225-109F-425F-8442-ACEE1F52E8EB}">
      <dgm:prSet phldrT="[Text]"/>
      <dgm:spPr/>
      <dgm:t>
        <a:bodyPr/>
        <a:lstStyle/>
        <a:p>
          <a:r>
            <a:rPr lang="en-US" dirty="0"/>
            <a:t>Gym</a:t>
          </a:r>
        </a:p>
      </dgm:t>
    </dgm:pt>
    <dgm:pt modelId="{0255CCA7-315F-4CE6-B920-786083AE88EA}" type="parTrans" cxnId="{CD554670-21D3-46D3-864B-4A0386DC9D71}">
      <dgm:prSet/>
      <dgm:spPr/>
      <dgm:t>
        <a:bodyPr/>
        <a:lstStyle/>
        <a:p>
          <a:endParaRPr lang="en-US"/>
        </a:p>
      </dgm:t>
    </dgm:pt>
    <dgm:pt modelId="{430012DC-1F41-45AE-8EED-B36935EF27CE}" type="sibTrans" cxnId="{CD554670-21D3-46D3-864B-4A0386DC9D71}">
      <dgm:prSet/>
      <dgm:spPr/>
      <dgm:t>
        <a:bodyPr/>
        <a:lstStyle/>
        <a:p>
          <a:endParaRPr lang="en-US"/>
        </a:p>
      </dgm:t>
    </dgm:pt>
    <dgm:pt modelId="{FCB2823F-0A0C-4FA8-9E14-9EC6E9FF7759}">
      <dgm:prSet phldrT="[Text]"/>
      <dgm:spPr/>
      <dgm:t>
        <a:bodyPr/>
        <a:lstStyle/>
        <a:p>
          <a:r>
            <a:rPr lang="en-US" dirty="0"/>
            <a:t>Restaurant</a:t>
          </a:r>
        </a:p>
        <a:p>
          <a:r>
            <a:rPr lang="en-US" dirty="0"/>
            <a:t>Bar</a:t>
          </a:r>
        </a:p>
      </dgm:t>
    </dgm:pt>
    <dgm:pt modelId="{BF9FB801-D6C9-45B2-9B6B-12C12B83FA02}" type="parTrans" cxnId="{ECCDFE9E-2196-4F7E-939D-A97FCAD17439}">
      <dgm:prSet/>
      <dgm:spPr/>
      <dgm:t>
        <a:bodyPr/>
        <a:lstStyle/>
        <a:p>
          <a:endParaRPr lang="en-US"/>
        </a:p>
      </dgm:t>
    </dgm:pt>
    <dgm:pt modelId="{1BC0FA24-86A8-4D81-9C57-003BCEF94D70}" type="sibTrans" cxnId="{ECCDFE9E-2196-4F7E-939D-A97FCAD17439}">
      <dgm:prSet/>
      <dgm:spPr/>
      <dgm:t>
        <a:bodyPr/>
        <a:lstStyle/>
        <a:p>
          <a:endParaRPr lang="en-US"/>
        </a:p>
      </dgm:t>
    </dgm:pt>
    <dgm:pt modelId="{070FFDCC-4CFC-414D-B6B8-A9B457AAC776}">
      <dgm:prSet phldrT="[Text]"/>
      <dgm:spPr/>
      <dgm:t>
        <a:bodyPr/>
        <a:lstStyle/>
        <a:p>
          <a:r>
            <a:rPr lang="en-US" dirty="0"/>
            <a:t>Video Conference*</a:t>
          </a:r>
        </a:p>
      </dgm:t>
    </dgm:pt>
    <dgm:pt modelId="{D44A9454-B7B0-4953-A322-D9C8E51E576C}" type="parTrans" cxnId="{2B235F41-CD82-40F2-9A99-0F540DE2FE3C}">
      <dgm:prSet/>
      <dgm:spPr/>
      <dgm:t>
        <a:bodyPr/>
        <a:lstStyle/>
        <a:p>
          <a:endParaRPr lang="en-US"/>
        </a:p>
      </dgm:t>
    </dgm:pt>
    <dgm:pt modelId="{9E3276DB-FC5B-4409-AC0B-936A1AB7AFD8}" type="sibTrans" cxnId="{2B235F41-CD82-40F2-9A99-0F540DE2FE3C}">
      <dgm:prSet/>
      <dgm:spPr/>
      <dgm:t>
        <a:bodyPr/>
        <a:lstStyle/>
        <a:p>
          <a:endParaRPr lang="en-US"/>
        </a:p>
      </dgm:t>
    </dgm:pt>
    <dgm:pt modelId="{FC10FA80-366D-4504-93E5-6C7167CB58C5}">
      <dgm:prSet/>
      <dgm:spPr/>
      <dgm:t>
        <a:bodyPr/>
        <a:lstStyle/>
        <a:p>
          <a:r>
            <a:rPr lang="en-US" dirty="0"/>
            <a:t>In-person Conference*</a:t>
          </a:r>
        </a:p>
      </dgm:t>
    </dgm:pt>
    <dgm:pt modelId="{362F4B1E-4B9C-46B3-9E34-724829EA02E8}" type="parTrans" cxnId="{5B8CD637-381B-425F-A4DE-19C71927E5B4}">
      <dgm:prSet/>
      <dgm:spPr/>
      <dgm:t>
        <a:bodyPr/>
        <a:lstStyle/>
        <a:p>
          <a:endParaRPr lang="en-US"/>
        </a:p>
      </dgm:t>
    </dgm:pt>
    <dgm:pt modelId="{3D3ACF4F-241D-4653-9963-1A1A9D8E5DDA}" type="sibTrans" cxnId="{5B8CD637-381B-425F-A4DE-19C71927E5B4}">
      <dgm:prSet/>
      <dgm:spPr/>
      <dgm:t>
        <a:bodyPr/>
        <a:lstStyle/>
        <a:p>
          <a:endParaRPr lang="en-US"/>
        </a:p>
      </dgm:t>
    </dgm:pt>
    <dgm:pt modelId="{AD3DCE50-818E-409D-B429-F2B22E50A04C}">
      <dgm:prSet/>
      <dgm:spPr/>
      <dgm:t>
        <a:bodyPr/>
        <a:lstStyle/>
        <a:p>
          <a:r>
            <a:rPr lang="en-US" dirty="0"/>
            <a:t>Store</a:t>
          </a:r>
        </a:p>
      </dgm:t>
    </dgm:pt>
    <dgm:pt modelId="{EA5D8866-A8C1-4CAE-A5EB-ACDA9C8FBD6B}" type="parTrans" cxnId="{5B7A4219-51E4-47C5-9FD4-351BA5EA166E}">
      <dgm:prSet/>
      <dgm:spPr/>
      <dgm:t>
        <a:bodyPr/>
        <a:lstStyle/>
        <a:p>
          <a:endParaRPr lang="en-US"/>
        </a:p>
      </dgm:t>
    </dgm:pt>
    <dgm:pt modelId="{089ADD8E-96C1-4AF8-B129-1B36A9B7AC1C}" type="sibTrans" cxnId="{5B7A4219-51E4-47C5-9FD4-351BA5EA166E}">
      <dgm:prSet/>
      <dgm:spPr/>
      <dgm:t>
        <a:bodyPr/>
        <a:lstStyle/>
        <a:p>
          <a:endParaRPr lang="en-US"/>
        </a:p>
      </dgm:t>
    </dgm:pt>
    <dgm:pt modelId="{7796679D-CB1F-4EC1-9FA0-E7C990ABE9B5}">
      <dgm:prSet/>
      <dgm:spPr/>
      <dgm:t>
        <a:bodyPr/>
        <a:lstStyle/>
        <a:p>
          <a:r>
            <a:rPr lang="en-US" dirty="0"/>
            <a:t>Child’s School Event</a:t>
          </a:r>
        </a:p>
      </dgm:t>
    </dgm:pt>
    <dgm:pt modelId="{2CF7D9B8-B782-4B48-AA88-85AD1B7B768A}" type="parTrans" cxnId="{932AAD56-A086-4C23-90D0-7D61A21AB228}">
      <dgm:prSet/>
      <dgm:spPr/>
      <dgm:t>
        <a:bodyPr/>
        <a:lstStyle/>
        <a:p>
          <a:endParaRPr lang="en-US"/>
        </a:p>
      </dgm:t>
    </dgm:pt>
    <dgm:pt modelId="{9DEF1B3E-5A17-48A1-A3C6-5C2C5B800798}" type="sibTrans" cxnId="{932AAD56-A086-4C23-90D0-7D61A21AB228}">
      <dgm:prSet/>
      <dgm:spPr/>
      <dgm:t>
        <a:bodyPr/>
        <a:lstStyle/>
        <a:p>
          <a:endParaRPr lang="en-US"/>
        </a:p>
      </dgm:t>
    </dgm:pt>
    <dgm:pt modelId="{78477EBC-964D-434C-A16E-16F9A233FAE8}">
      <dgm:prSet/>
      <dgm:spPr/>
      <dgm:t>
        <a:bodyPr/>
        <a:lstStyle/>
        <a:p>
          <a:r>
            <a:rPr lang="en-US" b="1" dirty="0"/>
            <a:t>Almost Anywhere!</a:t>
          </a:r>
        </a:p>
      </dgm:t>
    </dgm:pt>
    <dgm:pt modelId="{EF4A6D92-8602-489E-A0CD-B5FEED79A271}" type="parTrans" cxnId="{96E1D83D-A7EB-4041-93CD-AD1E35107ECA}">
      <dgm:prSet/>
      <dgm:spPr/>
      <dgm:t>
        <a:bodyPr/>
        <a:lstStyle/>
        <a:p>
          <a:endParaRPr lang="en-US"/>
        </a:p>
      </dgm:t>
    </dgm:pt>
    <dgm:pt modelId="{E24988AB-933A-4E27-B51A-A3A5433E0CC3}" type="sibTrans" cxnId="{96E1D83D-A7EB-4041-93CD-AD1E35107ECA}">
      <dgm:prSet/>
      <dgm:spPr/>
      <dgm:t>
        <a:bodyPr/>
        <a:lstStyle/>
        <a:p>
          <a:endParaRPr lang="en-US"/>
        </a:p>
      </dgm:t>
    </dgm:pt>
    <dgm:pt modelId="{3665B385-6960-46AC-8593-7CAF1D36CA8A}" type="pres">
      <dgm:prSet presAssocID="{C3E427A0-F45E-4B3A-A624-796E99DD12F1}" presName="Name0" presStyleCnt="0">
        <dgm:presLayoutVars>
          <dgm:chMax val="7"/>
          <dgm:dir/>
          <dgm:resizeHandles val="exact"/>
        </dgm:presLayoutVars>
      </dgm:prSet>
      <dgm:spPr/>
      <dgm:t>
        <a:bodyPr/>
        <a:lstStyle/>
        <a:p>
          <a:endParaRPr lang="en-US"/>
        </a:p>
      </dgm:t>
    </dgm:pt>
    <dgm:pt modelId="{40D387BC-33D5-4635-ACE6-30C0E185EF2C}" type="pres">
      <dgm:prSet presAssocID="{C3E427A0-F45E-4B3A-A624-796E99DD12F1}" presName="ellipse1" presStyleLbl="vennNode1" presStyleIdx="0" presStyleCnt="7" custLinFactNeighborY="475">
        <dgm:presLayoutVars>
          <dgm:bulletEnabled val="1"/>
        </dgm:presLayoutVars>
      </dgm:prSet>
      <dgm:spPr/>
      <dgm:t>
        <a:bodyPr/>
        <a:lstStyle/>
        <a:p>
          <a:endParaRPr lang="en-US"/>
        </a:p>
      </dgm:t>
    </dgm:pt>
    <dgm:pt modelId="{48954B1F-3908-482F-BAAB-E4E636E0927E}" type="pres">
      <dgm:prSet presAssocID="{C3E427A0-F45E-4B3A-A624-796E99DD12F1}" presName="ellipse2" presStyleLbl="vennNode1" presStyleIdx="1" presStyleCnt="7">
        <dgm:presLayoutVars>
          <dgm:bulletEnabled val="1"/>
        </dgm:presLayoutVars>
      </dgm:prSet>
      <dgm:spPr/>
      <dgm:t>
        <a:bodyPr/>
        <a:lstStyle/>
        <a:p>
          <a:endParaRPr lang="en-US"/>
        </a:p>
      </dgm:t>
    </dgm:pt>
    <dgm:pt modelId="{1CCDB02E-BE2D-40DF-A86D-27F9FE59B9AE}" type="pres">
      <dgm:prSet presAssocID="{C3E427A0-F45E-4B3A-A624-796E99DD12F1}" presName="ellipse3" presStyleLbl="vennNode1" presStyleIdx="2" presStyleCnt="7">
        <dgm:presLayoutVars>
          <dgm:bulletEnabled val="1"/>
        </dgm:presLayoutVars>
      </dgm:prSet>
      <dgm:spPr/>
      <dgm:t>
        <a:bodyPr/>
        <a:lstStyle/>
        <a:p>
          <a:endParaRPr lang="en-US"/>
        </a:p>
      </dgm:t>
    </dgm:pt>
    <dgm:pt modelId="{E3D074D1-EEB7-4A31-A178-F0296720A29C}" type="pres">
      <dgm:prSet presAssocID="{C3E427A0-F45E-4B3A-A624-796E99DD12F1}" presName="ellipse4" presStyleLbl="vennNode1" presStyleIdx="3" presStyleCnt="7">
        <dgm:presLayoutVars>
          <dgm:bulletEnabled val="1"/>
        </dgm:presLayoutVars>
      </dgm:prSet>
      <dgm:spPr/>
      <dgm:t>
        <a:bodyPr/>
        <a:lstStyle/>
        <a:p>
          <a:endParaRPr lang="en-US"/>
        </a:p>
      </dgm:t>
    </dgm:pt>
    <dgm:pt modelId="{453A6FF5-AA6D-4698-BA04-63D0DABA2553}" type="pres">
      <dgm:prSet presAssocID="{C3E427A0-F45E-4B3A-A624-796E99DD12F1}" presName="ellipse5" presStyleLbl="vennNode1" presStyleIdx="4" presStyleCnt="7">
        <dgm:presLayoutVars>
          <dgm:bulletEnabled val="1"/>
        </dgm:presLayoutVars>
      </dgm:prSet>
      <dgm:spPr/>
      <dgm:t>
        <a:bodyPr/>
        <a:lstStyle/>
        <a:p>
          <a:endParaRPr lang="en-US"/>
        </a:p>
      </dgm:t>
    </dgm:pt>
    <dgm:pt modelId="{94FA1C0E-CCCF-4A3A-B2CF-366172D52E6A}" type="pres">
      <dgm:prSet presAssocID="{C3E427A0-F45E-4B3A-A624-796E99DD12F1}" presName="ellipse6" presStyleLbl="vennNode1" presStyleIdx="5" presStyleCnt="7">
        <dgm:presLayoutVars>
          <dgm:bulletEnabled val="1"/>
        </dgm:presLayoutVars>
      </dgm:prSet>
      <dgm:spPr/>
      <dgm:t>
        <a:bodyPr/>
        <a:lstStyle/>
        <a:p>
          <a:endParaRPr lang="en-US"/>
        </a:p>
      </dgm:t>
    </dgm:pt>
    <dgm:pt modelId="{D84694D9-460E-4BA6-9FBA-E436565ACA10}" type="pres">
      <dgm:prSet presAssocID="{C3E427A0-F45E-4B3A-A624-796E99DD12F1}" presName="ellipse7" presStyleLbl="vennNode1" presStyleIdx="6" presStyleCnt="7">
        <dgm:presLayoutVars>
          <dgm:bulletEnabled val="1"/>
        </dgm:presLayoutVars>
      </dgm:prSet>
      <dgm:spPr/>
      <dgm:t>
        <a:bodyPr/>
        <a:lstStyle/>
        <a:p>
          <a:endParaRPr lang="en-US"/>
        </a:p>
      </dgm:t>
    </dgm:pt>
  </dgm:ptLst>
  <dgm:cxnLst>
    <dgm:cxn modelId="{ECCDFE9E-2196-4F7E-939D-A97FCAD17439}" srcId="{C3E427A0-F45E-4B3A-A624-796E99DD12F1}" destId="{FCB2823F-0A0C-4FA8-9E14-9EC6E9FF7759}" srcOrd="2" destOrd="0" parTransId="{BF9FB801-D6C9-45B2-9B6B-12C12B83FA02}" sibTransId="{1BC0FA24-86A8-4D81-9C57-003BCEF94D70}"/>
    <dgm:cxn modelId="{C762F30A-9673-464C-8854-3DB4DD07BA6C}" type="presOf" srcId="{AD3DCE50-818E-409D-B429-F2B22E50A04C}" destId="{D84694D9-460E-4BA6-9FBA-E436565ACA10}" srcOrd="0" destOrd="0" presId="urn:microsoft.com/office/officeart/2005/8/layout/rings+Icon"/>
    <dgm:cxn modelId="{673088DC-FC1E-44AB-A528-4D4D151461E9}" type="presOf" srcId="{C3E427A0-F45E-4B3A-A624-796E99DD12F1}" destId="{3665B385-6960-46AC-8593-7CAF1D36CA8A}" srcOrd="0" destOrd="0" presId="urn:microsoft.com/office/officeart/2005/8/layout/rings+Icon"/>
    <dgm:cxn modelId="{CD554670-21D3-46D3-864B-4A0386DC9D71}" srcId="{C3E427A0-F45E-4B3A-A624-796E99DD12F1}" destId="{703DE225-109F-425F-8442-ACEE1F52E8EB}" srcOrd="0" destOrd="0" parTransId="{0255CCA7-315F-4CE6-B920-786083AE88EA}" sibTransId="{430012DC-1F41-45AE-8EED-B36935EF27CE}"/>
    <dgm:cxn modelId="{2B235F41-CD82-40F2-9A99-0F540DE2FE3C}" srcId="{C3E427A0-F45E-4B3A-A624-796E99DD12F1}" destId="{070FFDCC-4CFC-414D-B6B8-A9B457AAC776}" srcOrd="3" destOrd="0" parTransId="{D44A9454-B7B0-4953-A322-D9C8E51E576C}" sibTransId="{9E3276DB-FC5B-4409-AC0B-936A1AB7AFD8}"/>
    <dgm:cxn modelId="{96E1D83D-A7EB-4041-93CD-AD1E35107ECA}" srcId="{C3E427A0-F45E-4B3A-A624-796E99DD12F1}" destId="{78477EBC-964D-434C-A16E-16F9A233FAE8}" srcOrd="5" destOrd="0" parTransId="{EF4A6D92-8602-489E-A0CD-B5FEED79A271}" sibTransId="{E24988AB-933A-4E27-B51A-A3A5433E0CC3}"/>
    <dgm:cxn modelId="{777611BB-39AB-43F9-9ADE-BC48957EBB75}" type="presOf" srcId="{070FFDCC-4CFC-414D-B6B8-A9B457AAC776}" destId="{E3D074D1-EEB7-4A31-A178-F0296720A29C}" srcOrd="0" destOrd="0" presId="urn:microsoft.com/office/officeart/2005/8/layout/rings+Icon"/>
    <dgm:cxn modelId="{5B8CD637-381B-425F-A4DE-19C71927E5B4}" srcId="{C3E427A0-F45E-4B3A-A624-796E99DD12F1}" destId="{FC10FA80-366D-4504-93E5-6C7167CB58C5}" srcOrd="1" destOrd="0" parTransId="{362F4B1E-4B9C-46B3-9E34-724829EA02E8}" sibTransId="{3D3ACF4F-241D-4653-9963-1A1A9D8E5DDA}"/>
    <dgm:cxn modelId="{932AAD56-A086-4C23-90D0-7D61A21AB228}" srcId="{C3E427A0-F45E-4B3A-A624-796E99DD12F1}" destId="{7796679D-CB1F-4EC1-9FA0-E7C990ABE9B5}" srcOrd="4" destOrd="0" parTransId="{2CF7D9B8-B782-4B48-AA88-85AD1B7B768A}" sibTransId="{9DEF1B3E-5A17-48A1-A3C6-5C2C5B800798}"/>
    <dgm:cxn modelId="{FA73FC5A-E020-4A2F-95ED-DAAE234731F1}" type="presOf" srcId="{78477EBC-964D-434C-A16E-16F9A233FAE8}" destId="{94FA1C0E-CCCF-4A3A-B2CF-366172D52E6A}" srcOrd="0" destOrd="0" presId="urn:microsoft.com/office/officeart/2005/8/layout/rings+Icon"/>
    <dgm:cxn modelId="{49D30E35-FEC4-4E85-9E93-731E8FA60D8C}" type="presOf" srcId="{7796679D-CB1F-4EC1-9FA0-E7C990ABE9B5}" destId="{453A6FF5-AA6D-4698-BA04-63D0DABA2553}" srcOrd="0" destOrd="0" presId="urn:microsoft.com/office/officeart/2005/8/layout/rings+Icon"/>
    <dgm:cxn modelId="{847FCAA7-2D56-45B2-AB43-0FF6586E216C}" type="presOf" srcId="{FCB2823F-0A0C-4FA8-9E14-9EC6E9FF7759}" destId="{1CCDB02E-BE2D-40DF-A86D-27F9FE59B9AE}" srcOrd="0" destOrd="0" presId="urn:microsoft.com/office/officeart/2005/8/layout/rings+Icon"/>
    <dgm:cxn modelId="{BBD28C1C-31AF-4ABE-B698-6EFFBF91F88A}" type="presOf" srcId="{FC10FA80-366D-4504-93E5-6C7167CB58C5}" destId="{48954B1F-3908-482F-BAAB-E4E636E0927E}" srcOrd="0" destOrd="0" presId="urn:microsoft.com/office/officeart/2005/8/layout/rings+Icon"/>
    <dgm:cxn modelId="{5B7A4219-51E4-47C5-9FD4-351BA5EA166E}" srcId="{C3E427A0-F45E-4B3A-A624-796E99DD12F1}" destId="{AD3DCE50-818E-409D-B429-F2B22E50A04C}" srcOrd="6" destOrd="0" parTransId="{EA5D8866-A8C1-4CAE-A5EB-ACDA9C8FBD6B}" sibTransId="{089ADD8E-96C1-4AF8-B129-1B36A9B7AC1C}"/>
    <dgm:cxn modelId="{FF5B8200-0F40-4E3F-BFDE-5F2C5AF999F3}" type="presOf" srcId="{703DE225-109F-425F-8442-ACEE1F52E8EB}" destId="{40D387BC-33D5-4635-ACE6-30C0E185EF2C}" srcOrd="0" destOrd="0" presId="urn:microsoft.com/office/officeart/2005/8/layout/rings+Icon"/>
    <dgm:cxn modelId="{0D6B62F6-D0E6-4614-824D-7112A8B4D2D2}" type="presParOf" srcId="{3665B385-6960-46AC-8593-7CAF1D36CA8A}" destId="{40D387BC-33D5-4635-ACE6-30C0E185EF2C}" srcOrd="0" destOrd="0" presId="urn:microsoft.com/office/officeart/2005/8/layout/rings+Icon"/>
    <dgm:cxn modelId="{47D070DF-7F59-4627-81FE-541260761691}" type="presParOf" srcId="{3665B385-6960-46AC-8593-7CAF1D36CA8A}" destId="{48954B1F-3908-482F-BAAB-E4E636E0927E}" srcOrd="1" destOrd="0" presId="urn:microsoft.com/office/officeart/2005/8/layout/rings+Icon"/>
    <dgm:cxn modelId="{9AB97B32-0D26-499C-B082-8A9FB5B58E8A}" type="presParOf" srcId="{3665B385-6960-46AC-8593-7CAF1D36CA8A}" destId="{1CCDB02E-BE2D-40DF-A86D-27F9FE59B9AE}" srcOrd="2" destOrd="0" presId="urn:microsoft.com/office/officeart/2005/8/layout/rings+Icon"/>
    <dgm:cxn modelId="{C641F03A-3701-4E93-A0CD-94366CE981D5}" type="presParOf" srcId="{3665B385-6960-46AC-8593-7CAF1D36CA8A}" destId="{E3D074D1-EEB7-4A31-A178-F0296720A29C}" srcOrd="3" destOrd="0" presId="urn:microsoft.com/office/officeart/2005/8/layout/rings+Icon"/>
    <dgm:cxn modelId="{7536B4DE-62D0-4930-8E59-CD2D74B12E95}" type="presParOf" srcId="{3665B385-6960-46AC-8593-7CAF1D36CA8A}" destId="{453A6FF5-AA6D-4698-BA04-63D0DABA2553}" srcOrd="4" destOrd="0" presId="urn:microsoft.com/office/officeart/2005/8/layout/rings+Icon"/>
    <dgm:cxn modelId="{7CD9C8F0-D1E4-43BC-B5B3-177BE02D3FF2}" type="presParOf" srcId="{3665B385-6960-46AC-8593-7CAF1D36CA8A}" destId="{94FA1C0E-CCCF-4A3A-B2CF-366172D52E6A}" srcOrd="5" destOrd="0" presId="urn:microsoft.com/office/officeart/2005/8/layout/rings+Icon"/>
    <dgm:cxn modelId="{556D4073-A5BB-4087-93C6-A968A48CD7D0}" type="presParOf" srcId="{3665B385-6960-46AC-8593-7CAF1D36CA8A}" destId="{D84694D9-460E-4BA6-9FBA-E436565ACA10}" srcOrd="6" destOrd="0" presId="urn:microsoft.com/office/officeart/2005/8/layout/rings+Icon"/>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D6F6C9C-6E42-4B45-88B1-B9535D90E57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1141656-4A4F-4997-A517-C0B8CF18FAAF}">
      <dgm:prSet phldrT="[Text]" custT="1"/>
      <dgm:spPr/>
      <dgm:t>
        <a:bodyPr/>
        <a:lstStyle/>
        <a:p>
          <a:r>
            <a:rPr lang="en-US" sz="4600" dirty="0"/>
            <a:t>Who*</a:t>
          </a:r>
        </a:p>
      </dgm:t>
    </dgm:pt>
    <dgm:pt modelId="{B41E69C9-D98D-4662-AF0E-E13451C2FD19}" type="parTrans" cxnId="{EF2AF9F3-D558-4C7A-AC97-01EDE8D069C9}">
      <dgm:prSet/>
      <dgm:spPr/>
      <dgm:t>
        <a:bodyPr/>
        <a:lstStyle/>
        <a:p>
          <a:endParaRPr lang="en-US"/>
        </a:p>
      </dgm:t>
    </dgm:pt>
    <dgm:pt modelId="{8F60CE34-1EF7-41A4-B149-6155EBC879B2}" type="sibTrans" cxnId="{EF2AF9F3-D558-4C7A-AC97-01EDE8D069C9}">
      <dgm:prSet/>
      <dgm:spPr/>
      <dgm:t>
        <a:bodyPr/>
        <a:lstStyle/>
        <a:p>
          <a:endParaRPr lang="en-US"/>
        </a:p>
      </dgm:t>
    </dgm:pt>
    <dgm:pt modelId="{66C635D2-118C-4DBA-9E61-1D65D99B377B}">
      <dgm:prSet phldrT="[Text]" custT="1"/>
      <dgm:spPr/>
      <dgm:t>
        <a:bodyPr/>
        <a:lstStyle/>
        <a:p>
          <a:pPr>
            <a:buFont typeface="Arial" panose="020B0604020202020204" pitchFamily="34" charset="0"/>
            <a:buChar char="•"/>
          </a:pPr>
          <a:r>
            <a:rPr lang="en-US" sz="3000" b="1" dirty="0"/>
            <a:t>Presidents; </a:t>
          </a:r>
          <a:endParaRPr lang="en-US" sz="3000" i="1" dirty="0"/>
        </a:p>
      </dgm:t>
    </dgm:pt>
    <dgm:pt modelId="{DCBF78A9-3E85-4A3B-9E91-F9D30AFB5695}" type="parTrans" cxnId="{771A9365-8A0B-495F-B1CE-589E94CB3DE5}">
      <dgm:prSet/>
      <dgm:spPr/>
      <dgm:t>
        <a:bodyPr/>
        <a:lstStyle/>
        <a:p>
          <a:endParaRPr lang="en-US"/>
        </a:p>
      </dgm:t>
    </dgm:pt>
    <dgm:pt modelId="{1E7BCE1A-8F6E-485A-B5C1-8A5CEDF6F300}" type="sibTrans" cxnId="{771A9365-8A0B-495F-B1CE-589E94CB3DE5}">
      <dgm:prSet/>
      <dgm:spPr/>
      <dgm:t>
        <a:bodyPr/>
        <a:lstStyle/>
        <a:p>
          <a:endParaRPr lang="en-US"/>
        </a:p>
      </dgm:t>
    </dgm:pt>
    <dgm:pt modelId="{88F1B8E8-E52A-4DAC-A73A-EA2FEB45C244}">
      <dgm:prSet custT="1"/>
      <dgm:spPr/>
      <dgm:t>
        <a:bodyPr/>
        <a:lstStyle/>
        <a:p>
          <a:pPr>
            <a:buFont typeface="Arial" panose="020B0604020202020204" pitchFamily="34" charset="0"/>
            <a:buChar char="•"/>
          </a:pPr>
          <a:r>
            <a:rPr lang="en-US" sz="3000" b="1" dirty="0"/>
            <a:t>Vice Presidents for Administration;</a:t>
          </a:r>
          <a:endParaRPr lang="en-US" sz="3000" dirty="0"/>
        </a:p>
      </dgm:t>
    </dgm:pt>
    <dgm:pt modelId="{55566CDC-3E1C-421B-B0C1-CD1B594D0360}" type="parTrans" cxnId="{63265162-6E24-433E-9795-834709BAA187}">
      <dgm:prSet/>
      <dgm:spPr/>
      <dgm:t>
        <a:bodyPr/>
        <a:lstStyle/>
        <a:p>
          <a:endParaRPr lang="en-US"/>
        </a:p>
      </dgm:t>
    </dgm:pt>
    <dgm:pt modelId="{D71A5F54-6379-495D-A7D9-0191FE3F95D7}" type="sibTrans" cxnId="{63265162-6E24-433E-9795-834709BAA187}">
      <dgm:prSet/>
      <dgm:spPr/>
      <dgm:t>
        <a:bodyPr/>
        <a:lstStyle/>
        <a:p>
          <a:endParaRPr lang="en-US"/>
        </a:p>
      </dgm:t>
    </dgm:pt>
    <dgm:pt modelId="{09A35B5D-BAF8-4D1E-AECF-01805D73DB2F}">
      <dgm:prSet custT="1"/>
      <dgm:spPr/>
      <dgm:t>
        <a:bodyPr/>
        <a:lstStyle/>
        <a:p>
          <a:pPr>
            <a:buFont typeface="Arial" panose="020B0604020202020204" pitchFamily="34" charset="0"/>
            <a:buChar char="•"/>
          </a:pPr>
          <a:r>
            <a:rPr lang="en-US" sz="3000" b="1" dirty="0"/>
            <a:t>Vice Presidents for Student Affairs; </a:t>
          </a:r>
          <a:endParaRPr lang="en-US" sz="3000" dirty="0"/>
        </a:p>
      </dgm:t>
    </dgm:pt>
    <dgm:pt modelId="{640C65E9-6D3C-427A-B10E-DD3BC43CA5E0}" type="parTrans" cxnId="{8E8A7C13-F234-493E-8391-F335B8E96A3C}">
      <dgm:prSet/>
      <dgm:spPr/>
      <dgm:t>
        <a:bodyPr/>
        <a:lstStyle/>
        <a:p>
          <a:endParaRPr lang="en-US"/>
        </a:p>
      </dgm:t>
    </dgm:pt>
    <dgm:pt modelId="{BC8AF269-853A-4EA9-A414-423C4B5435D3}" type="sibTrans" cxnId="{8E8A7C13-F234-493E-8391-F335B8E96A3C}">
      <dgm:prSet/>
      <dgm:spPr/>
      <dgm:t>
        <a:bodyPr/>
        <a:lstStyle/>
        <a:p>
          <a:endParaRPr lang="en-US"/>
        </a:p>
      </dgm:t>
    </dgm:pt>
    <dgm:pt modelId="{32AD35B9-2995-42E6-ABAB-7F756F57BA02}">
      <dgm:prSet custT="1"/>
      <dgm:spPr/>
      <dgm:t>
        <a:bodyPr/>
        <a:lstStyle/>
        <a:p>
          <a:pPr>
            <a:buFont typeface="Arial" panose="020B0604020202020204" pitchFamily="34" charset="0"/>
            <a:buChar char="•"/>
          </a:pPr>
          <a:r>
            <a:rPr lang="en-US" sz="3000" b="1" dirty="0"/>
            <a:t>Vice Presidents for Research; </a:t>
          </a:r>
          <a:endParaRPr lang="en-US" sz="3000" dirty="0"/>
        </a:p>
      </dgm:t>
    </dgm:pt>
    <dgm:pt modelId="{80981406-3C40-49D4-B9B4-7F25107CE977}" type="parTrans" cxnId="{39E3D951-EB86-44C6-85E1-D4CE38CF4049}">
      <dgm:prSet/>
      <dgm:spPr/>
      <dgm:t>
        <a:bodyPr/>
        <a:lstStyle/>
        <a:p>
          <a:endParaRPr lang="en-US"/>
        </a:p>
      </dgm:t>
    </dgm:pt>
    <dgm:pt modelId="{DBCAC801-3F9E-42C4-8277-4E3A13AD099A}" type="sibTrans" cxnId="{39E3D951-EB86-44C6-85E1-D4CE38CF4049}">
      <dgm:prSet/>
      <dgm:spPr/>
      <dgm:t>
        <a:bodyPr/>
        <a:lstStyle/>
        <a:p>
          <a:endParaRPr lang="en-US"/>
        </a:p>
      </dgm:t>
    </dgm:pt>
    <dgm:pt modelId="{1959798C-1174-45A8-9A14-54B46BC38C0B}">
      <dgm:prSet custT="1"/>
      <dgm:spPr/>
      <dgm:t>
        <a:bodyPr/>
        <a:lstStyle/>
        <a:p>
          <a:pPr>
            <a:buFont typeface="Arial" panose="020B0604020202020204" pitchFamily="34" charset="0"/>
            <a:buChar char="•"/>
          </a:pPr>
          <a:r>
            <a:rPr lang="en-US" sz="3000" b="1" dirty="0"/>
            <a:t>Vice Presidents for Academic Affairs/Provosts </a:t>
          </a:r>
          <a:endParaRPr lang="en-US" sz="3000" dirty="0"/>
        </a:p>
      </dgm:t>
    </dgm:pt>
    <dgm:pt modelId="{C65B8869-E85A-4A0A-9851-F0F7CF084EEA}" type="parTrans" cxnId="{C708C490-73A6-42E2-AA0D-740E9B4DD006}">
      <dgm:prSet/>
      <dgm:spPr/>
      <dgm:t>
        <a:bodyPr/>
        <a:lstStyle/>
        <a:p>
          <a:endParaRPr lang="en-US"/>
        </a:p>
      </dgm:t>
    </dgm:pt>
    <dgm:pt modelId="{950C4679-1C04-4B90-880C-C2422DCBD87F}" type="sibTrans" cxnId="{C708C490-73A6-42E2-AA0D-740E9B4DD006}">
      <dgm:prSet/>
      <dgm:spPr/>
      <dgm:t>
        <a:bodyPr/>
        <a:lstStyle/>
        <a:p>
          <a:endParaRPr lang="en-US"/>
        </a:p>
      </dgm:t>
    </dgm:pt>
    <dgm:pt modelId="{CD6189DD-05B4-4A09-91ED-BC993D0FFF4A}">
      <dgm:prSet custT="1"/>
      <dgm:spPr/>
      <dgm:t>
        <a:bodyPr/>
        <a:lstStyle/>
        <a:p>
          <a:pPr>
            <a:buFont typeface="Arial" panose="020B0604020202020204" pitchFamily="34" charset="0"/>
            <a:buChar char="•"/>
          </a:pPr>
          <a:r>
            <a:rPr lang="en-US" sz="3000" b="1" dirty="0"/>
            <a:t>Athletics Directors; </a:t>
          </a:r>
          <a:endParaRPr lang="en-US" sz="3000" dirty="0"/>
        </a:p>
      </dgm:t>
    </dgm:pt>
    <dgm:pt modelId="{EE342FA6-693F-430C-A0C6-6BAD30822598}" type="parTrans" cxnId="{A3CDE2F1-12B8-4AE2-9BCA-C76994B91454}">
      <dgm:prSet/>
      <dgm:spPr/>
      <dgm:t>
        <a:bodyPr/>
        <a:lstStyle/>
        <a:p>
          <a:endParaRPr lang="en-US"/>
        </a:p>
      </dgm:t>
    </dgm:pt>
    <dgm:pt modelId="{63061145-5F86-4E72-9FA8-C5909C480921}" type="sibTrans" cxnId="{A3CDE2F1-12B8-4AE2-9BCA-C76994B91454}">
      <dgm:prSet/>
      <dgm:spPr/>
      <dgm:t>
        <a:bodyPr/>
        <a:lstStyle/>
        <a:p>
          <a:endParaRPr lang="en-US"/>
        </a:p>
      </dgm:t>
    </dgm:pt>
    <dgm:pt modelId="{EB8292AE-8D92-469B-939B-71DD84D4B7B8}">
      <dgm:prSet custT="1"/>
      <dgm:spPr/>
      <dgm:t>
        <a:bodyPr/>
        <a:lstStyle/>
        <a:p>
          <a:pPr>
            <a:buFont typeface="Arial" panose="020B0604020202020204" pitchFamily="34" charset="0"/>
            <a:buChar char="•"/>
          </a:pPr>
          <a:r>
            <a:rPr lang="en-US" sz="3000" b="1" dirty="0"/>
            <a:t>Deans. </a:t>
          </a:r>
          <a:endParaRPr lang="en-US" sz="3000" dirty="0"/>
        </a:p>
      </dgm:t>
    </dgm:pt>
    <dgm:pt modelId="{A62074BF-9EBD-4123-98DF-3F173C787D8C}" type="parTrans" cxnId="{CA2E3986-7DC7-4152-BE62-197D73533442}">
      <dgm:prSet/>
      <dgm:spPr/>
      <dgm:t>
        <a:bodyPr/>
        <a:lstStyle/>
        <a:p>
          <a:endParaRPr lang="en-US"/>
        </a:p>
      </dgm:t>
    </dgm:pt>
    <dgm:pt modelId="{CECDB014-A32B-446F-82CD-B2221D6AB3FD}" type="sibTrans" cxnId="{CA2E3986-7DC7-4152-BE62-197D73533442}">
      <dgm:prSet/>
      <dgm:spPr/>
      <dgm:t>
        <a:bodyPr/>
        <a:lstStyle/>
        <a:p>
          <a:endParaRPr lang="en-US"/>
        </a:p>
      </dgm:t>
    </dgm:pt>
    <dgm:pt modelId="{8759F40B-FCB4-435B-9B81-AEE508249ECB}">
      <dgm:prSet custT="1"/>
      <dgm:spPr/>
      <dgm:t>
        <a:bodyPr/>
        <a:lstStyle/>
        <a:p>
          <a:pPr>
            <a:buFont typeface="Arial" panose="020B0604020202020204" pitchFamily="34" charset="0"/>
            <a:buChar char="•"/>
          </a:pPr>
          <a:r>
            <a:rPr lang="en-US" sz="3000" b="1" dirty="0"/>
            <a:t>Directors of Procurement; </a:t>
          </a:r>
          <a:endParaRPr lang="en-US" sz="3000" dirty="0"/>
        </a:p>
      </dgm:t>
    </dgm:pt>
    <dgm:pt modelId="{777D8A4C-9F72-418B-AC7C-35CFBCBAABD5}" type="parTrans" cxnId="{53F6139A-89C5-4E30-A273-D4B073AA8963}">
      <dgm:prSet/>
      <dgm:spPr/>
      <dgm:t>
        <a:bodyPr/>
        <a:lstStyle/>
        <a:p>
          <a:endParaRPr lang="en-US"/>
        </a:p>
      </dgm:t>
    </dgm:pt>
    <dgm:pt modelId="{89EF95CD-0B9F-462C-8994-2CE830E0E41C}" type="sibTrans" cxnId="{53F6139A-89C5-4E30-A273-D4B073AA8963}">
      <dgm:prSet/>
      <dgm:spPr/>
      <dgm:t>
        <a:bodyPr/>
        <a:lstStyle/>
        <a:p>
          <a:endParaRPr lang="en-US"/>
        </a:p>
      </dgm:t>
    </dgm:pt>
    <dgm:pt modelId="{B612610A-5338-4439-B658-43ADFB829B9D}">
      <dgm:prSet custT="1"/>
      <dgm:spPr/>
      <dgm:t>
        <a:bodyPr/>
        <a:lstStyle/>
        <a:p>
          <a:pPr>
            <a:buFont typeface="Arial" panose="020B0604020202020204" pitchFamily="34" charset="0"/>
            <a:buNone/>
          </a:pPr>
          <a:r>
            <a:rPr lang="en-US" sz="2400" b="1" i="1" dirty="0"/>
            <a:t>                     * Not all inclusive.</a:t>
          </a:r>
        </a:p>
      </dgm:t>
    </dgm:pt>
    <dgm:pt modelId="{871D47DF-4CDF-4D78-B9D7-7F78BBA6D7D8}" type="parTrans" cxnId="{8005138E-0E26-44D7-BDBC-1CEE7DBB9E5E}">
      <dgm:prSet/>
      <dgm:spPr/>
    </dgm:pt>
    <dgm:pt modelId="{426FB6D9-8DAA-48BE-915B-B576B557B352}" type="sibTrans" cxnId="{8005138E-0E26-44D7-BDBC-1CEE7DBB9E5E}">
      <dgm:prSet/>
      <dgm:spPr/>
    </dgm:pt>
    <dgm:pt modelId="{168B5A9C-1970-4F96-B336-CD5CD1D5FC46}" type="pres">
      <dgm:prSet presAssocID="{ED6F6C9C-6E42-4B45-88B1-B9535D90E578}" presName="linear" presStyleCnt="0">
        <dgm:presLayoutVars>
          <dgm:animLvl val="lvl"/>
          <dgm:resizeHandles val="exact"/>
        </dgm:presLayoutVars>
      </dgm:prSet>
      <dgm:spPr/>
      <dgm:t>
        <a:bodyPr/>
        <a:lstStyle/>
        <a:p>
          <a:endParaRPr lang="en-US"/>
        </a:p>
      </dgm:t>
    </dgm:pt>
    <dgm:pt modelId="{65CC2E48-0A80-4596-B142-799925A0199C}" type="pres">
      <dgm:prSet presAssocID="{71141656-4A4F-4997-A517-C0B8CF18FAAF}" presName="parentText" presStyleLbl="node1" presStyleIdx="0" presStyleCnt="1" custScaleY="72699" custLinFactY="-432" custLinFactNeighborX="151" custLinFactNeighborY="-100000">
        <dgm:presLayoutVars>
          <dgm:chMax val="0"/>
          <dgm:bulletEnabled val="1"/>
        </dgm:presLayoutVars>
      </dgm:prSet>
      <dgm:spPr/>
      <dgm:t>
        <a:bodyPr/>
        <a:lstStyle/>
        <a:p>
          <a:endParaRPr lang="en-US"/>
        </a:p>
      </dgm:t>
    </dgm:pt>
    <dgm:pt modelId="{D3BFDB35-9B6D-41AF-BD61-D3B8107A6DB8}" type="pres">
      <dgm:prSet presAssocID="{71141656-4A4F-4997-A517-C0B8CF18FAAF}" presName="childText" presStyleLbl="revTx" presStyleIdx="0" presStyleCnt="1" custScaleY="45277" custLinFactNeighborY="-85177">
        <dgm:presLayoutVars>
          <dgm:bulletEnabled val="1"/>
        </dgm:presLayoutVars>
      </dgm:prSet>
      <dgm:spPr/>
      <dgm:t>
        <a:bodyPr/>
        <a:lstStyle/>
        <a:p>
          <a:endParaRPr lang="en-US"/>
        </a:p>
      </dgm:t>
    </dgm:pt>
  </dgm:ptLst>
  <dgm:cxnLst>
    <dgm:cxn modelId="{8F9A5BC2-7F45-435A-9604-53141A302A13}" type="presOf" srcId="{71141656-4A4F-4997-A517-C0B8CF18FAAF}" destId="{65CC2E48-0A80-4596-B142-799925A0199C}" srcOrd="0" destOrd="0" presId="urn:microsoft.com/office/officeart/2005/8/layout/vList2"/>
    <dgm:cxn modelId="{8005138E-0E26-44D7-BDBC-1CEE7DBB9E5E}" srcId="{71141656-4A4F-4997-A517-C0B8CF18FAAF}" destId="{B612610A-5338-4439-B658-43ADFB829B9D}" srcOrd="8" destOrd="0" parTransId="{871D47DF-4CDF-4D78-B9D7-7F78BBA6D7D8}" sibTransId="{426FB6D9-8DAA-48BE-915B-B576B557B352}"/>
    <dgm:cxn modelId="{3F8A8F9C-D7AC-4872-AA40-606C81E66FE2}" type="presOf" srcId="{09A35B5D-BAF8-4D1E-AECF-01805D73DB2F}" destId="{D3BFDB35-9B6D-41AF-BD61-D3B8107A6DB8}" srcOrd="0" destOrd="3" presId="urn:microsoft.com/office/officeart/2005/8/layout/vList2"/>
    <dgm:cxn modelId="{8E8A7C13-F234-493E-8391-F335B8E96A3C}" srcId="{71141656-4A4F-4997-A517-C0B8CF18FAAF}" destId="{09A35B5D-BAF8-4D1E-AECF-01805D73DB2F}" srcOrd="3" destOrd="0" parTransId="{640C65E9-6D3C-427A-B10E-DD3BC43CA5E0}" sibTransId="{BC8AF269-853A-4EA9-A414-423C4B5435D3}"/>
    <dgm:cxn modelId="{53F6139A-89C5-4E30-A273-D4B073AA8963}" srcId="{71141656-4A4F-4997-A517-C0B8CF18FAAF}" destId="{8759F40B-FCB4-435B-9B81-AEE508249ECB}" srcOrd="2" destOrd="0" parTransId="{777D8A4C-9F72-418B-AC7C-35CFBCBAABD5}" sibTransId="{89EF95CD-0B9F-462C-8994-2CE830E0E41C}"/>
    <dgm:cxn modelId="{CA2E3986-7DC7-4152-BE62-197D73533442}" srcId="{71141656-4A4F-4997-A517-C0B8CF18FAAF}" destId="{EB8292AE-8D92-469B-939B-71DD84D4B7B8}" srcOrd="7" destOrd="0" parTransId="{A62074BF-9EBD-4123-98DF-3F173C787D8C}" sibTransId="{CECDB014-A32B-446F-82CD-B2221D6AB3FD}"/>
    <dgm:cxn modelId="{39E3D951-EB86-44C6-85E1-D4CE38CF4049}" srcId="{71141656-4A4F-4997-A517-C0B8CF18FAAF}" destId="{32AD35B9-2995-42E6-ABAB-7F756F57BA02}" srcOrd="4" destOrd="0" parTransId="{80981406-3C40-49D4-B9B4-7F25107CE977}" sibTransId="{DBCAC801-3F9E-42C4-8277-4E3A13AD099A}"/>
    <dgm:cxn modelId="{0EBA3EEC-01E9-4922-BB7F-BD5975730C5E}" type="presOf" srcId="{66C635D2-118C-4DBA-9E61-1D65D99B377B}" destId="{D3BFDB35-9B6D-41AF-BD61-D3B8107A6DB8}" srcOrd="0" destOrd="0" presId="urn:microsoft.com/office/officeart/2005/8/layout/vList2"/>
    <dgm:cxn modelId="{F0492C11-8B0A-4ED2-B826-754C5AADCB0D}" type="presOf" srcId="{88F1B8E8-E52A-4DAC-A73A-EA2FEB45C244}" destId="{D3BFDB35-9B6D-41AF-BD61-D3B8107A6DB8}" srcOrd="0" destOrd="1" presId="urn:microsoft.com/office/officeart/2005/8/layout/vList2"/>
    <dgm:cxn modelId="{EF2AF9F3-D558-4C7A-AC97-01EDE8D069C9}" srcId="{ED6F6C9C-6E42-4B45-88B1-B9535D90E578}" destId="{71141656-4A4F-4997-A517-C0B8CF18FAAF}" srcOrd="0" destOrd="0" parTransId="{B41E69C9-D98D-4662-AF0E-E13451C2FD19}" sibTransId="{8F60CE34-1EF7-41A4-B149-6155EBC879B2}"/>
    <dgm:cxn modelId="{42488107-2F52-407B-893D-250AB61CF507}" type="presOf" srcId="{1959798C-1174-45A8-9A14-54B46BC38C0B}" destId="{D3BFDB35-9B6D-41AF-BD61-D3B8107A6DB8}" srcOrd="0" destOrd="5" presId="urn:microsoft.com/office/officeart/2005/8/layout/vList2"/>
    <dgm:cxn modelId="{51C6A277-F7E3-43E5-91AD-5FE9FF10258D}" type="presOf" srcId="{EB8292AE-8D92-469B-939B-71DD84D4B7B8}" destId="{D3BFDB35-9B6D-41AF-BD61-D3B8107A6DB8}" srcOrd="0" destOrd="7" presId="urn:microsoft.com/office/officeart/2005/8/layout/vList2"/>
    <dgm:cxn modelId="{9B0CA14E-D123-4E1D-923D-24C01A6EBAC2}" type="presOf" srcId="{B612610A-5338-4439-B658-43ADFB829B9D}" destId="{D3BFDB35-9B6D-41AF-BD61-D3B8107A6DB8}" srcOrd="0" destOrd="8" presId="urn:microsoft.com/office/officeart/2005/8/layout/vList2"/>
    <dgm:cxn modelId="{7798F47F-C569-4AB6-8E12-C0E7923C47F6}" type="presOf" srcId="{8759F40B-FCB4-435B-9B81-AEE508249ECB}" destId="{D3BFDB35-9B6D-41AF-BD61-D3B8107A6DB8}" srcOrd="0" destOrd="2" presId="urn:microsoft.com/office/officeart/2005/8/layout/vList2"/>
    <dgm:cxn modelId="{63265162-6E24-433E-9795-834709BAA187}" srcId="{71141656-4A4F-4997-A517-C0B8CF18FAAF}" destId="{88F1B8E8-E52A-4DAC-A73A-EA2FEB45C244}" srcOrd="1" destOrd="0" parTransId="{55566CDC-3E1C-421B-B0C1-CD1B594D0360}" sibTransId="{D71A5F54-6379-495D-A7D9-0191FE3F95D7}"/>
    <dgm:cxn modelId="{39FD75E0-816F-40E9-909E-C25DC526EEF7}" type="presOf" srcId="{ED6F6C9C-6E42-4B45-88B1-B9535D90E578}" destId="{168B5A9C-1970-4F96-B336-CD5CD1D5FC46}" srcOrd="0" destOrd="0" presId="urn:microsoft.com/office/officeart/2005/8/layout/vList2"/>
    <dgm:cxn modelId="{3DDD22DC-B087-4882-A76C-9C9E5CCEE7D1}" type="presOf" srcId="{CD6189DD-05B4-4A09-91ED-BC993D0FFF4A}" destId="{D3BFDB35-9B6D-41AF-BD61-D3B8107A6DB8}" srcOrd="0" destOrd="6" presId="urn:microsoft.com/office/officeart/2005/8/layout/vList2"/>
    <dgm:cxn modelId="{771A9365-8A0B-495F-B1CE-589E94CB3DE5}" srcId="{71141656-4A4F-4997-A517-C0B8CF18FAAF}" destId="{66C635D2-118C-4DBA-9E61-1D65D99B377B}" srcOrd="0" destOrd="0" parTransId="{DCBF78A9-3E85-4A3B-9E91-F9D30AFB5695}" sibTransId="{1E7BCE1A-8F6E-485A-B5C1-8A5CEDF6F300}"/>
    <dgm:cxn modelId="{A3CDE2F1-12B8-4AE2-9BCA-C76994B91454}" srcId="{71141656-4A4F-4997-A517-C0B8CF18FAAF}" destId="{CD6189DD-05B4-4A09-91ED-BC993D0FFF4A}" srcOrd="6" destOrd="0" parTransId="{EE342FA6-693F-430C-A0C6-6BAD30822598}" sibTransId="{63061145-5F86-4E72-9FA8-C5909C480921}"/>
    <dgm:cxn modelId="{C708C490-73A6-42E2-AA0D-740E9B4DD006}" srcId="{71141656-4A4F-4997-A517-C0B8CF18FAAF}" destId="{1959798C-1174-45A8-9A14-54B46BC38C0B}" srcOrd="5" destOrd="0" parTransId="{C65B8869-E85A-4A0A-9851-F0F7CF084EEA}" sibTransId="{950C4679-1C04-4B90-880C-C2422DCBD87F}"/>
    <dgm:cxn modelId="{13AACC08-2E78-43A7-BE11-AA25FC0E5B5D}" type="presOf" srcId="{32AD35B9-2995-42E6-ABAB-7F756F57BA02}" destId="{D3BFDB35-9B6D-41AF-BD61-D3B8107A6DB8}" srcOrd="0" destOrd="4" presId="urn:microsoft.com/office/officeart/2005/8/layout/vList2"/>
    <dgm:cxn modelId="{E87E111C-546A-42D8-AC2E-712A75AD52B8}" type="presParOf" srcId="{168B5A9C-1970-4F96-B336-CD5CD1D5FC46}" destId="{65CC2E48-0A80-4596-B142-799925A0199C}" srcOrd="0" destOrd="0" presId="urn:microsoft.com/office/officeart/2005/8/layout/vList2"/>
    <dgm:cxn modelId="{C7313505-06F8-469D-B6C8-EBADD59F1193}" type="presParOf" srcId="{168B5A9C-1970-4F96-B336-CD5CD1D5FC46}" destId="{D3BFDB35-9B6D-41AF-BD61-D3B8107A6DB8}"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1E5ED7-3602-4CAA-AF1F-2E4A51D37C7B}" type="doc">
      <dgm:prSet loTypeId="urn:microsoft.com/office/officeart/2005/8/layout/default" loCatId="list" qsTypeId="urn:microsoft.com/office/officeart/2005/8/quickstyle/simple5" qsCatId="simple" csTypeId="urn:microsoft.com/office/officeart/2005/8/colors/colorful4" csCatId="colorful" phldr="1"/>
      <dgm:spPr/>
      <dgm:t>
        <a:bodyPr/>
        <a:lstStyle/>
        <a:p>
          <a:endParaRPr lang="en-US"/>
        </a:p>
      </dgm:t>
    </dgm:pt>
    <dgm:pt modelId="{F6259F92-84A7-40C3-9522-6324035E3A64}">
      <dgm:prSet phldrT="[Text]"/>
      <dgm:spPr/>
      <dgm:t>
        <a:bodyPr/>
        <a:lstStyle/>
        <a:p>
          <a:r>
            <a:rPr lang="en-US" b="1" dirty="0"/>
            <a:t>Procurement over $25K</a:t>
          </a:r>
        </a:p>
      </dgm:t>
    </dgm:pt>
    <dgm:pt modelId="{10F9DB3C-3FD2-4434-A003-2686CF4470D8}" type="parTrans" cxnId="{B33600BC-1D7B-4B89-92D9-5B70C84E9952}">
      <dgm:prSet/>
      <dgm:spPr/>
      <dgm:t>
        <a:bodyPr/>
        <a:lstStyle/>
        <a:p>
          <a:endParaRPr lang="en-US" b="1"/>
        </a:p>
      </dgm:t>
    </dgm:pt>
    <dgm:pt modelId="{C28AA7EA-AB94-4855-84F2-D3CC2EB6E6D6}" type="sibTrans" cxnId="{B33600BC-1D7B-4B89-92D9-5B70C84E9952}">
      <dgm:prSet/>
      <dgm:spPr/>
      <dgm:t>
        <a:bodyPr/>
        <a:lstStyle/>
        <a:p>
          <a:endParaRPr lang="en-US" b="1"/>
        </a:p>
      </dgm:t>
    </dgm:pt>
    <dgm:pt modelId="{69A6DA87-2217-44B2-A102-6AF45DE880FD}">
      <dgm:prSet phldrT="[Text]"/>
      <dgm:spPr/>
      <dgm:t>
        <a:bodyPr/>
        <a:lstStyle/>
        <a:p>
          <a:r>
            <a:rPr lang="en-US" b="1" dirty="0"/>
            <a:t>Rulemaking</a:t>
          </a:r>
        </a:p>
      </dgm:t>
    </dgm:pt>
    <dgm:pt modelId="{8A528AB7-64CB-4D42-877A-DCCCD4A642ED}" type="parTrans" cxnId="{A34A0A26-07C0-4806-8F42-807ED1B187FB}">
      <dgm:prSet/>
      <dgm:spPr/>
      <dgm:t>
        <a:bodyPr/>
        <a:lstStyle/>
        <a:p>
          <a:endParaRPr lang="en-US" b="1"/>
        </a:p>
      </dgm:t>
    </dgm:pt>
    <dgm:pt modelId="{DE8ABE74-A7AF-41D3-9683-D14D53C9AF42}" type="sibTrans" cxnId="{A34A0A26-07C0-4806-8F42-807ED1B187FB}">
      <dgm:prSet/>
      <dgm:spPr/>
      <dgm:t>
        <a:bodyPr/>
        <a:lstStyle/>
        <a:p>
          <a:endParaRPr lang="en-US" b="1"/>
        </a:p>
      </dgm:t>
    </dgm:pt>
    <dgm:pt modelId="{E589E690-1D20-4464-808D-30FA98B638AF}">
      <dgm:prSet phldrT="[Text]"/>
      <dgm:spPr/>
      <dgm:t>
        <a:bodyPr/>
        <a:lstStyle/>
        <a:p>
          <a:r>
            <a:rPr lang="en-US" b="1" dirty="0"/>
            <a:t>Ratemaking</a:t>
          </a:r>
        </a:p>
      </dgm:t>
    </dgm:pt>
    <dgm:pt modelId="{830FFF47-2914-4867-96AE-74664C5E4392}" type="parTrans" cxnId="{9AC35F90-E1B1-48DD-8733-DAABB7C3E65D}">
      <dgm:prSet/>
      <dgm:spPr/>
      <dgm:t>
        <a:bodyPr/>
        <a:lstStyle/>
        <a:p>
          <a:endParaRPr lang="en-US" b="1"/>
        </a:p>
      </dgm:t>
    </dgm:pt>
    <dgm:pt modelId="{38A10E4E-CDF2-453E-BC9C-73D93BD850FD}" type="sibTrans" cxnId="{9AC35F90-E1B1-48DD-8733-DAABB7C3E65D}">
      <dgm:prSet/>
      <dgm:spPr/>
      <dgm:t>
        <a:bodyPr/>
        <a:lstStyle/>
        <a:p>
          <a:endParaRPr lang="en-US" b="1"/>
        </a:p>
      </dgm:t>
    </dgm:pt>
    <dgm:pt modelId="{4B49D9DB-F7A5-4C8E-945D-F2653A7B9CBD}">
      <dgm:prSet phldrT="[Text]"/>
      <dgm:spPr/>
      <dgm:t>
        <a:bodyPr/>
        <a:lstStyle/>
        <a:p>
          <a:r>
            <a:rPr lang="en-US" b="1" dirty="0"/>
            <a:t>Regulatory Matters</a:t>
          </a:r>
        </a:p>
      </dgm:t>
    </dgm:pt>
    <dgm:pt modelId="{EF33EAED-E98F-4E30-8077-3BDB676DEA07}" type="parTrans" cxnId="{A9CE6D79-940E-47E9-858B-2283B43C7AB3}">
      <dgm:prSet/>
      <dgm:spPr/>
      <dgm:t>
        <a:bodyPr/>
        <a:lstStyle/>
        <a:p>
          <a:endParaRPr lang="en-US" b="1"/>
        </a:p>
      </dgm:t>
    </dgm:pt>
    <dgm:pt modelId="{2BDBCE6A-9D4A-4D46-BF4A-B2449A22A634}" type="sibTrans" cxnId="{A9CE6D79-940E-47E9-858B-2283B43C7AB3}">
      <dgm:prSet/>
      <dgm:spPr/>
      <dgm:t>
        <a:bodyPr/>
        <a:lstStyle/>
        <a:p>
          <a:endParaRPr lang="en-US" b="1"/>
        </a:p>
      </dgm:t>
    </dgm:pt>
    <dgm:pt modelId="{9F6037EE-7B36-4064-B0C3-B7FBF25AE060}">
      <dgm:prSet phldrT="[Text]"/>
      <dgm:spPr/>
      <dgm:t>
        <a:bodyPr/>
        <a:lstStyle/>
        <a:p>
          <a:r>
            <a:rPr lang="en-US" b="1" dirty="0"/>
            <a:t>Judicial Proceedings</a:t>
          </a:r>
        </a:p>
      </dgm:t>
    </dgm:pt>
    <dgm:pt modelId="{EB94D21C-C0EF-432C-9199-3952A98112E8}" type="parTrans" cxnId="{A7876377-CA66-4220-AC39-35DC57AECEDC}">
      <dgm:prSet/>
      <dgm:spPr/>
      <dgm:t>
        <a:bodyPr/>
        <a:lstStyle/>
        <a:p>
          <a:endParaRPr lang="en-US" b="1"/>
        </a:p>
      </dgm:t>
    </dgm:pt>
    <dgm:pt modelId="{83A2FEFB-E4F0-4858-9E4B-A0C18EA21B9E}" type="sibTrans" cxnId="{A7876377-CA66-4220-AC39-35DC57AECEDC}">
      <dgm:prSet/>
      <dgm:spPr/>
      <dgm:t>
        <a:bodyPr/>
        <a:lstStyle/>
        <a:p>
          <a:endParaRPr lang="en-US" b="1"/>
        </a:p>
      </dgm:t>
    </dgm:pt>
    <dgm:pt modelId="{B8F643FA-24F6-4BF3-8345-4111885B76C8}" type="pres">
      <dgm:prSet presAssocID="{731E5ED7-3602-4CAA-AF1F-2E4A51D37C7B}" presName="diagram" presStyleCnt="0">
        <dgm:presLayoutVars>
          <dgm:dir/>
          <dgm:resizeHandles val="exact"/>
        </dgm:presLayoutVars>
      </dgm:prSet>
      <dgm:spPr/>
      <dgm:t>
        <a:bodyPr/>
        <a:lstStyle/>
        <a:p>
          <a:endParaRPr lang="en-US"/>
        </a:p>
      </dgm:t>
    </dgm:pt>
    <dgm:pt modelId="{C7480F11-DFC4-4E2B-A324-3D74EB0FA9EC}" type="pres">
      <dgm:prSet presAssocID="{F6259F92-84A7-40C3-9522-6324035E3A64}" presName="node" presStyleLbl="node1" presStyleIdx="0" presStyleCnt="5">
        <dgm:presLayoutVars>
          <dgm:bulletEnabled val="1"/>
        </dgm:presLayoutVars>
      </dgm:prSet>
      <dgm:spPr/>
      <dgm:t>
        <a:bodyPr/>
        <a:lstStyle/>
        <a:p>
          <a:endParaRPr lang="en-US"/>
        </a:p>
      </dgm:t>
    </dgm:pt>
    <dgm:pt modelId="{0607E92B-8CF2-4DD7-95EC-F1CB7456A77E}" type="pres">
      <dgm:prSet presAssocID="{C28AA7EA-AB94-4855-84F2-D3CC2EB6E6D6}" presName="sibTrans" presStyleCnt="0"/>
      <dgm:spPr/>
    </dgm:pt>
    <dgm:pt modelId="{DB7E8135-6787-40FA-9DB9-82CCD92E07C1}" type="pres">
      <dgm:prSet presAssocID="{69A6DA87-2217-44B2-A102-6AF45DE880FD}" presName="node" presStyleLbl="node1" presStyleIdx="1" presStyleCnt="5">
        <dgm:presLayoutVars>
          <dgm:bulletEnabled val="1"/>
        </dgm:presLayoutVars>
      </dgm:prSet>
      <dgm:spPr/>
      <dgm:t>
        <a:bodyPr/>
        <a:lstStyle/>
        <a:p>
          <a:endParaRPr lang="en-US"/>
        </a:p>
      </dgm:t>
    </dgm:pt>
    <dgm:pt modelId="{5A7E052A-7244-485E-936F-53BA374D25AD}" type="pres">
      <dgm:prSet presAssocID="{DE8ABE74-A7AF-41D3-9683-D14D53C9AF42}" presName="sibTrans" presStyleCnt="0"/>
      <dgm:spPr/>
    </dgm:pt>
    <dgm:pt modelId="{2A16D402-E08F-4E69-B0C6-96CA79859C02}" type="pres">
      <dgm:prSet presAssocID="{E589E690-1D20-4464-808D-30FA98B638AF}" presName="node" presStyleLbl="node1" presStyleIdx="2" presStyleCnt="5">
        <dgm:presLayoutVars>
          <dgm:bulletEnabled val="1"/>
        </dgm:presLayoutVars>
      </dgm:prSet>
      <dgm:spPr/>
      <dgm:t>
        <a:bodyPr/>
        <a:lstStyle/>
        <a:p>
          <a:endParaRPr lang="en-US"/>
        </a:p>
      </dgm:t>
    </dgm:pt>
    <dgm:pt modelId="{9608B5CC-00C3-497B-8800-1D39CBD84FB2}" type="pres">
      <dgm:prSet presAssocID="{38A10E4E-CDF2-453E-BC9C-73D93BD850FD}" presName="sibTrans" presStyleCnt="0"/>
      <dgm:spPr/>
    </dgm:pt>
    <dgm:pt modelId="{ED600E9C-4129-407F-B305-DDB27DDB7C56}" type="pres">
      <dgm:prSet presAssocID="{4B49D9DB-F7A5-4C8E-945D-F2653A7B9CBD}" presName="node" presStyleLbl="node1" presStyleIdx="3" presStyleCnt="5">
        <dgm:presLayoutVars>
          <dgm:bulletEnabled val="1"/>
        </dgm:presLayoutVars>
      </dgm:prSet>
      <dgm:spPr/>
      <dgm:t>
        <a:bodyPr/>
        <a:lstStyle/>
        <a:p>
          <a:endParaRPr lang="en-US"/>
        </a:p>
      </dgm:t>
    </dgm:pt>
    <dgm:pt modelId="{3966A767-F603-4621-B4AB-96B16B79EFFC}" type="pres">
      <dgm:prSet presAssocID="{2BDBCE6A-9D4A-4D46-BF4A-B2449A22A634}" presName="sibTrans" presStyleCnt="0"/>
      <dgm:spPr/>
    </dgm:pt>
    <dgm:pt modelId="{5E015699-0594-48C9-846A-76C4E896A78E}" type="pres">
      <dgm:prSet presAssocID="{9F6037EE-7B36-4064-B0C3-B7FBF25AE060}" presName="node" presStyleLbl="node1" presStyleIdx="4" presStyleCnt="5">
        <dgm:presLayoutVars>
          <dgm:bulletEnabled val="1"/>
        </dgm:presLayoutVars>
      </dgm:prSet>
      <dgm:spPr/>
      <dgm:t>
        <a:bodyPr/>
        <a:lstStyle/>
        <a:p>
          <a:endParaRPr lang="en-US"/>
        </a:p>
      </dgm:t>
    </dgm:pt>
  </dgm:ptLst>
  <dgm:cxnLst>
    <dgm:cxn modelId="{952E3BB4-6BBB-4318-B39A-BF21519660C5}" type="presOf" srcId="{731E5ED7-3602-4CAA-AF1F-2E4A51D37C7B}" destId="{B8F643FA-24F6-4BF3-8345-4111885B76C8}" srcOrd="0" destOrd="0" presId="urn:microsoft.com/office/officeart/2005/8/layout/default"/>
    <dgm:cxn modelId="{B33600BC-1D7B-4B89-92D9-5B70C84E9952}" srcId="{731E5ED7-3602-4CAA-AF1F-2E4A51D37C7B}" destId="{F6259F92-84A7-40C3-9522-6324035E3A64}" srcOrd="0" destOrd="0" parTransId="{10F9DB3C-3FD2-4434-A003-2686CF4470D8}" sibTransId="{C28AA7EA-AB94-4855-84F2-D3CC2EB6E6D6}"/>
    <dgm:cxn modelId="{D2A44FCA-B305-4844-B9C2-C53C40DC63D4}" type="presOf" srcId="{E589E690-1D20-4464-808D-30FA98B638AF}" destId="{2A16D402-E08F-4E69-B0C6-96CA79859C02}" srcOrd="0" destOrd="0" presId="urn:microsoft.com/office/officeart/2005/8/layout/default"/>
    <dgm:cxn modelId="{81D28B8A-3756-426A-8A14-9DF0B4CE30E5}" type="presOf" srcId="{4B49D9DB-F7A5-4C8E-945D-F2653A7B9CBD}" destId="{ED600E9C-4129-407F-B305-DDB27DDB7C56}" srcOrd="0" destOrd="0" presId="urn:microsoft.com/office/officeart/2005/8/layout/default"/>
    <dgm:cxn modelId="{9AC35F90-E1B1-48DD-8733-DAABB7C3E65D}" srcId="{731E5ED7-3602-4CAA-AF1F-2E4A51D37C7B}" destId="{E589E690-1D20-4464-808D-30FA98B638AF}" srcOrd="2" destOrd="0" parTransId="{830FFF47-2914-4867-96AE-74664C5E4392}" sibTransId="{38A10E4E-CDF2-453E-BC9C-73D93BD850FD}"/>
    <dgm:cxn modelId="{A9CE6D79-940E-47E9-858B-2283B43C7AB3}" srcId="{731E5ED7-3602-4CAA-AF1F-2E4A51D37C7B}" destId="{4B49D9DB-F7A5-4C8E-945D-F2653A7B9CBD}" srcOrd="3" destOrd="0" parTransId="{EF33EAED-E98F-4E30-8077-3BDB676DEA07}" sibTransId="{2BDBCE6A-9D4A-4D46-BF4A-B2449A22A634}"/>
    <dgm:cxn modelId="{E93A1310-B5C8-4C02-A75B-5A5F13F29C2D}" type="presOf" srcId="{9F6037EE-7B36-4064-B0C3-B7FBF25AE060}" destId="{5E015699-0594-48C9-846A-76C4E896A78E}" srcOrd="0" destOrd="0" presId="urn:microsoft.com/office/officeart/2005/8/layout/default"/>
    <dgm:cxn modelId="{A7876377-CA66-4220-AC39-35DC57AECEDC}" srcId="{731E5ED7-3602-4CAA-AF1F-2E4A51D37C7B}" destId="{9F6037EE-7B36-4064-B0C3-B7FBF25AE060}" srcOrd="4" destOrd="0" parTransId="{EB94D21C-C0EF-432C-9199-3952A98112E8}" sibTransId="{83A2FEFB-E4F0-4858-9E4B-A0C18EA21B9E}"/>
    <dgm:cxn modelId="{F9D72F67-CABD-40A4-9B87-E5ABAAEB8C2A}" type="presOf" srcId="{69A6DA87-2217-44B2-A102-6AF45DE880FD}" destId="{DB7E8135-6787-40FA-9DB9-82CCD92E07C1}" srcOrd="0" destOrd="0" presId="urn:microsoft.com/office/officeart/2005/8/layout/default"/>
    <dgm:cxn modelId="{085AC790-C95D-451C-A3A1-17CF6046FC96}" type="presOf" srcId="{F6259F92-84A7-40C3-9522-6324035E3A64}" destId="{C7480F11-DFC4-4E2B-A324-3D74EB0FA9EC}" srcOrd="0" destOrd="0" presId="urn:microsoft.com/office/officeart/2005/8/layout/default"/>
    <dgm:cxn modelId="{A34A0A26-07C0-4806-8F42-807ED1B187FB}" srcId="{731E5ED7-3602-4CAA-AF1F-2E4A51D37C7B}" destId="{69A6DA87-2217-44B2-A102-6AF45DE880FD}" srcOrd="1" destOrd="0" parTransId="{8A528AB7-64CB-4D42-877A-DCCCD4A642ED}" sibTransId="{DE8ABE74-A7AF-41D3-9683-D14D53C9AF42}"/>
    <dgm:cxn modelId="{3DF58329-49A6-47E6-AD7C-13A1E6A36D8C}" type="presParOf" srcId="{B8F643FA-24F6-4BF3-8345-4111885B76C8}" destId="{C7480F11-DFC4-4E2B-A324-3D74EB0FA9EC}" srcOrd="0" destOrd="0" presId="urn:microsoft.com/office/officeart/2005/8/layout/default"/>
    <dgm:cxn modelId="{7BFFFF96-FBD6-4D5F-8120-2A155F9B8F2C}" type="presParOf" srcId="{B8F643FA-24F6-4BF3-8345-4111885B76C8}" destId="{0607E92B-8CF2-4DD7-95EC-F1CB7456A77E}" srcOrd="1" destOrd="0" presId="urn:microsoft.com/office/officeart/2005/8/layout/default"/>
    <dgm:cxn modelId="{55C5FB69-292F-42F9-9002-EFA8C263E84A}" type="presParOf" srcId="{B8F643FA-24F6-4BF3-8345-4111885B76C8}" destId="{DB7E8135-6787-40FA-9DB9-82CCD92E07C1}" srcOrd="2" destOrd="0" presId="urn:microsoft.com/office/officeart/2005/8/layout/default"/>
    <dgm:cxn modelId="{E7700D41-1FF5-4498-A9BB-7400A8675F3B}" type="presParOf" srcId="{B8F643FA-24F6-4BF3-8345-4111885B76C8}" destId="{5A7E052A-7244-485E-936F-53BA374D25AD}" srcOrd="3" destOrd="0" presId="urn:microsoft.com/office/officeart/2005/8/layout/default"/>
    <dgm:cxn modelId="{26027A98-96E1-45B0-A08C-9641392B5B68}" type="presParOf" srcId="{B8F643FA-24F6-4BF3-8345-4111885B76C8}" destId="{2A16D402-E08F-4E69-B0C6-96CA79859C02}" srcOrd="4" destOrd="0" presId="urn:microsoft.com/office/officeart/2005/8/layout/default"/>
    <dgm:cxn modelId="{B13AF5BB-2C40-4E48-8183-9E3D8967F75C}" type="presParOf" srcId="{B8F643FA-24F6-4BF3-8345-4111885B76C8}" destId="{9608B5CC-00C3-497B-8800-1D39CBD84FB2}" srcOrd="5" destOrd="0" presId="urn:microsoft.com/office/officeart/2005/8/layout/default"/>
    <dgm:cxn modelId="{6FE962B5-581E-4949-9D18-AA2BA0EF9CC7}" type="presParOf" srcId="{B8F643FA-24F6-4BF3-8345-4111885B76C8}" destId="{ED600E9C-4129-407F-B305-DDB27DDB7C56}" srcOrd="6" destOrd="0" presId="urn:microsoft.com/office/officeart/2005/8/layout/default"/>
    <dgm:cxn modelId="{F13F23C7-0C83-4FB7-908F-5923F7A885AC}" type="presParOf" srcId="{B8F643FA-24F6-4BF3-8345-4111885B76C8}" destId="{3966A767-F603-4621-B4AB-96B16B79EFFC}" srcOrd="7" destOrd="0" presId="urn:microsoft.com/office/officeart/2005/8/layout/default"/>
    <dgm:cxn modelId="{3C4BCA8C-3281-447B-810E-2E14D9E8AF2C}" type="presParOf" srcId="{B8F643FA-24F6-4BF3-8345-4111885B76C8}" destId="{5E015699-0594-48C9-846A-76C4E896A78E}"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D6F6C9C-6E42-4B45-88B1-B9535D90E57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1141656-4A4F-4997-A517-C0B8CF18FAAF}">
      <dgm:prSet phldrT="[Text]"/>
      <dgm:spPr/>
      <dgm:t>
        <a:bodyPr/>
        <a:lstStyle/>
        <a:p>
          <a:r>
            <a:rPr lang="en-US" dirty="0"/>
            <a:t>Adoption or Appeal of a Rule or Regulation</a:t>
          </a:r>
        </a:p>
      </dgm:t>
    </dgm:pt>
    <dgm:pt modelId="{B41E69C9-D98D-4662-AF0E-E13451C2FD19}" type="parTrans" cxnId="{EF2AF9F3-D558-4C7A-AC97-01EDE8D069C9}">
      <dgm:prSet/>
      <dgm:spPr/>
      <dgm:t>
        <a:bodyPr/>
        <a:lstStyle/>
        <a:p>
          <a:endParaRPr lang="en-US"/>
        </a:p>
      </dgm:t>
    </dgm:pt>
    <dgm:pt modelId="{8F60CE34-1EF7-41A4-B149-6155EBC879B2}" type="sibTrans" cxnId="{EF2AF9F3-D558-4C7A-AC97-01EDE8D069C9}">
      <dgm:prSet/>
      <dgm:spPr/>
      <dgm:t>
        <a:bodyPr/>
        <a:lstStyle/>
        <a:p>
          <a:endParaRPr lang="en-US"/>
        </a:p>
      </dgm:t>
    </dgm:pt>
    <dgm:pt modelId="{66C635D2-118C-4DBA-9E61-1D65D99B377B}">
      <dgm:prSet phldrT="[Text]"/>
      <dgm:spPr/>
      <dgm:t>
        <a:bodyPr/>
        <a:lstStyle/>
        <a:p>
          <a:r>
            <a:rPr lang="en-US" dirty="0"/>
            <a:t>Outside entities advocating for an adoption or repeal of a new rule or regulation (lobbyists, e.g.)</a:t>
          </a:r>
        </a:p>
      </dgm:t>
    </dgm:pt>
    <dgm:pt modelId="{DCBF78A9-3E85-4A3B-9E91-F9D30AFB5695}" type="parTrans" cxnId="{771A9365-8A0B-495F-B1CE-589E94CB3DE5}">
      <dgm:prSet/>
      <dgm:spPr/>
      <dgm:t>
        <a:bodyPr/>
        <a:lstStyle/>
        <a:p>
          <a:endParaRPr lang="en-US"/>
        </a:p>
      </dgm:t>
    </dgm:pt>
    <dgm:pt modelId="{1E7BCE1A-8F6E-485A-B5C1-8A5CEDF6F300}" type="sibTrans" cxnId="{771A9365-8A0B-495F-B1CE-589E94CB3DE5}">
      <dgm:prSet/>
      <dgm:spPr/>
      <dgm:t>
        <a:bodyPr/>
        <a:lstStyle/>
        <a:p>
          <a:endParaRPr lang="en-US"/>
        </a:p>
      </dgm:t>
    </dgm:pt>
    <dgm:pt modelId="{434607A1-6CE4-46C1-BAA9-6CBCE9C8F03D}">
      <dgm:prSet phldrT="[Text]"/>
      <dgm:spPr/>
      <dgm:t>
        <a:bodyPr/>
        <a:lstStyle/>
        <a:p>
          <a:endParaRPr lang="en-US" dirty="0"/>
        </a:p>
      </dgm:t>
    </dgm:pt>
    <dgm:pt modelId="{5C6B54ED-3CB4-4ECC-BD4E-45059077BD4B}" type="parTrans" cxnId="{B2152583-BE02-4722-97CD-AB023798A68D}">
      <dgm:prSet/>
      <dgm:spPr/>
      <dgm:t>
        <a:bodyPr/>
        <a:lstStyle/>
        <a:p>
          <a:endParaRPr lang="en-US"/>
        </a:p>
      </dgm:t>
    </dgm:pt>
    <dgm:pt modelId="{5E3109F7-420B-43BD-A76B-F096E43EFCF6}" type="sibTrans" cxnId="{B2152583-BE02-4722-97CD-AB023798A68D}">
      <dgm:prSet/>
      <dgm:spPr/>
      <dgm:t>
        <a:bodyPr/>
        <a:lstStyle/>
        <a:p>
          <a:endParaRPr lang="en-US"/>
        </a:p>
      </dgm:t>
    </dgm:pt>
    <dgm:pt modelId="{57669D15-2097-4844-A1D4-CC0DB384542B}">
      <dgm:prSet phldrT="[Text]"/>
      <dgm:spPr/>
      <dgm:t>
        <a:bodyPr/>
        <a:lstStyle/>
        <a:p>
          <a:r>
            <a:rPr lang="en-US" dirty="0"/>
            <a:t>Only applies to rules/regulations – not statutes or proposed bills</a:t>
          </a:r>
        </a:p>
      </dgm:t>
    </dgm:pt>
    <dgm:pt modelId="{87CA1AA1-04CB-409A-9BE9-9F09F46938B2}" type="parTrans" cxnId="{FAE644D2-8936-4284-8AFC-F8393D5DBF14}">
      <dgm:prSet/>
      <dgm:spPr/>
      <dgm:t>
        <a:bodyPr/>
        <a:lstStyle/>
        <a:p>
          <a:endParaRPr lang="en-US"/>
        </a:p>
      </dgm:t>
    </dgm:pt>
    <dgm:pt modelId="{53D2B54D-E78B-4DFC-A2F2-6A6F0C2FFA8F}" type="sibTrans" cxnId="{FAE644D2-8936-4284-8AFC-F8393D5DBF14}">
      <dgm:prSet/>
      <dgm:spPr/>
      <dgm:t>
        <a:bodyPr/>
        <a:lstStyle/>
        <a:p>
          <a:endParaRPr lang="en-US"/>
        </a:p>
      </dgm:t>
    </dgm:pt>
    <dgm:pt modelId="{06F1AF4E-4B00-4975-BC90-46B5D7F5E35F}">
      <dgm:prSet phldrT="[Text]"/>
      <dgm:spPr/>
      <dgm:t>
        <a:bodyPr/>
        <a:lstStyle/>
        <a:p>
          <a:endParaRPr lang="en-US" dirty="0"/>
        </a:p>
      </dgm:t>
    </dgm:pt>
    <dgm:pt modelId="{2A7B4F3F-9069-428D-85D2-2024BC580507}" type="parTrans" cxnId="{4F940CF1-3B0A-4976-8D23-C85266A05A9B}">
      <dgm:prSet/>
      <dgm:spPr/>
      <dgm:t>
        <a:bodyPr/>
        <a:lstStyle/>
        <a:p>
          <a:endParaRPr lang="en-US"/>
        </a:p>
      </dgm:t>
    </dgm:pt>
    <dgm:pt modelId="{35FB7CCA-5A6A-4697-88D3-1697B430313B}" type="sibTrans" cxnId="{4F940CF1-3B0A-4976-8D23-C85266A05A9B}">
      <dgm:prSet/>
      <dgm:spPr/>
      <dgm:t>
        <a:bodyPr/>
        <a:lstStyle/>
        <a:p>
          <a:endParaRPr lang="en-US"/>
        </a:p>
      </dgm:t>
    </dgm:pt>
    <dgm:pt modelId="{168B5A9C-1970-4F96-B336-CD5CD1D5FC46}" type="pres">
      <dgm:prSet presAssocID="{ED6F6C9C-6E42-4B45-88B1-B9535D90E578}" presName="linear" presStyleCnt="0">
        <dgm:presLayoutVars>
          <dgm:animLvl val="lvl"/>
          <dgm:resizeHandles val="exact"/>
        </dgm:presLayoutVars>
      </dgm:prSet>
      <dgm:spPr/>
      <dgm:t>
        <a:bodyPr/>
        <a:lstStyle/>
        <a:p>
          <a:endParaRPr lang="en-US"/>
        </a:p>
      </dgm:t>
    </dgm:pt>
    <dgm:pt modelId="{65CC2E48-0A80-4596-B142-799925A0199C}" type="pres">
      <dgm:prSet presAssocID="{71141656-4A4F-4997-A517-C0B8CF18FAAF}" presName="parentText" presStyleLbl="node1" presStyleIdx="0" presStyleCnt="1" custScaleY="47288" custLinFactY="-432" custLinFactNeighborX="151" custLinFactNeighborY="-100000">
        <dgm:presLayoutVars>
          <dgm:chMax val="0"/>
          <dgm:bulletEnabled val="1"/>
        </dgm:presLayoutVars>
      </dgm:prSet>
      <dgm:spPr/>
      <dgm:t>
        <a:bodyPr/>
        <a:lstStyle/>
        <a:p>
          <a:endParaRPr lang="en-US"/>
        </a:p>
      </dgm:t>
    </dgm:pt>
    <dgm:pt modelId="{D3BFDB35-9B6D-41AF-BD61-D3B8107A6DB8}" type="pres">
      <dgm:prSet presAssocID="{71141656-4A4F-4997-A517-C0B8CF18FAAF}" presName="childText" presStyleLbl="revTx" presStyleIdx="0" presStyleCnt="1" custScaleY="105480" custLinFactNeighborY="2374">
        <dgm:presLayoutVars>
          <dgm:bulletEnabled val="1"/>
        </dgm:presLayoutVars>
      </dgm:prSet>
      <dgm:spPr/>
      <dgm:t>
        <a:bodyPr/>
        <a:lstStyle/>
        <a:p>
          <a:endParaRPr lang="en-US"/>
        </a:p>
      </dgm:t>
    </dgm:pt>
  </dgm:ptLst>
  <dgm:cxnLst>
    <dgm:cxn modelId="{B2152583-BE02-4722-97CD-AB023798A68D}" srcId="{71141656-4A4F-4997-A517-C0B8CF18FAAF}" destId="{434607A1-6CE4-46C1-BAA9-6CBCE9C8F03D}" srcOrd="3" destOrd="0" parTransId="{5C6B54ED-3CB4-4ECC-BD4E-45059077BD4B}" sibTransId="{5E3109F7-420B-43BD-A76B-F096E43EFCF6}"/>
    <dgm:cxn modelId="{060DE24F-30AC-4286-B576-87E6583DAD4F}" type="presOf" srcId="{06F1AF4E-4B00-4975-BC90-46B5D7F5E35F}" destId="{D3BFDB35-9B6D-41AF-BD61-D3B8107A6DB8}" srcOrd="0" destOrd="1" presId="urn:microsoft.com/office/officeart/2005/8/layout/vList2"/>
    <dgm:cxn modelId="{FAE644D2-8936-4284-8AFC-F8393D5DBF14}" srcId="{71141656-4A4F-4997-A517-C0B8CF18FAAF}" destId="{57669D15-2097-4844-A1D4-CC0DB384542B}" srcOrd="2" destOrd="0" parTransId="{87CA1AA1-04CB-409A-9BE9-9F09F46938B2}" sibTransId="{53D2B54D-E78B-4DFC-A2F2-6A6F0C2FFA8F}"/>
    <dgm:cxn modelId="{B9E3D11D-95BF-4A0B-B3B4-5AA22DB4FF97}" type="presOf" srcId="{57669D15-2097-4844-A1D4-CC0DB384542B}" destId="{D3BFDB35-9B6D-41AF-BD61-D3B8107A6DB8}" srcOrd="0" destOrd="2" presId="urn:microsoft.com/office/officeart/2005/8/layout/vList2"/>
    <dgm:cxn modelId="{4F940CF1-3B0A-4976-8D23-C85266A05A9B}" srcId="{71141656-4A4F-4997-A517-C0B8CF18FAAF}" destId="{06F1AF4E-4B00-4975-BC90-46B5D7F5E35F}" srcOrd="1" destOrd="0" parTransId="{2A7B4F3F-9069-428D-85D2-2024BC580507}" sibTransId="{35FB7CCA-5A6A-4697-88D3-1697B430313B}"/>
    <dgm:cxn modelId="{8F9A5BC2-7F45-435A-9604-53141A302A13}" type="presOf" srcId="{71141656-4A4F-4997-A517-C0B8CF18FAAF}" destId="{65CC2E48-0A80-4596-B142-799925A0199C}" srcOrd="0" destOrd="0" presId="urn:microsoft.com/office/officeart/2005/8/layout/vList2"/>
    <dgm:cxn modelId="{0EBA3EEC-01E9-4922-BB7F-BD5975730C5E}" type="presOf" srcId="{66C635D2-118C-4DBA-9E61-1D65D99B377B}" destId="{D3BFDB35-9B6D-41AF-BD61-D3B8107A6DB8}" srcOrd="0" destOrd="0" presId="urn:microsoft.com/office/officeart/2005/8/layout/vList2"/>
    <dgm:cxn modelId="{EF2AF9F3-D558-4C7A-AC97-01EDE8D069C9}" srcId="{ED6F6C9C-6E42-4B45-88B1-B9535D90E578}" destId="{71141656-4A4F-4997-A517-C0B8CF18FAAF}" srcOrd="0" destOrd="0" parTransId="{B41E69C9-D98D-4662-AF0E-E13451C2FD19}" sibTransId="{8F60CE34-1EF7-41A4-B149-6155EBC879B2}"/>
    <dgm:cxn modelId="{771A9365-8A0B-495F-B1CE-589E94CB3DE5}" srcId="{71141656-4A4F-4997-A517-C0B8CF18FAAF}" destId="{66C635D2-118C-4DBA-9E61-1D65D99B377B}" srcOrd="0" destOrd="0" parTransId="{DCBF78A9-3E85-4A3B-9E91-F9D30AFB5695}" sibTransId="{1E7BCE1A-8F6E-485A-B5C1-8A5CEDF6F300}"/>
    <dgm:cxn modelId="{E3FC73E0-43DE-4265-91DB-CEBF17D55C0A}" type="presOf" srcId="{434607A1-6CE4-46C1-BAA9-6CBCE9C8F03D}" destId="{D3BFDB35-9B6D-41AF-BD61-D3B8107A6DB8}" srcOrd="0" destOrd="3" presId="urn:microsoft.com/office/officeart/2005/8/layout/vList2"/>
    <dgm:cxn modelId="{39FD75E0-816F-40E9-909E-C25DC526EEF7}" type="presOf" srcId="{ED6F6C9C-6E42-4B45-88B1-B9535D90E578}" destId="{168B5A9C-1970-4F96-B336-CD5CD1D5FC46}" srcOrd="0" destOrd="0" presId="urn:microsoft.com/office/officeart/2005/8/layout/vList2"/>
    <dgm:cxn modelId="{E87E111C-546A-42D8-AC2E-712A75AD52B8}" type="presParOf" srcId="{168B5A9C-1970-4F96-B336-CD5CD1D5FC46}" destId="{65CC2E48-0A80-4596-B142-799925A0199C}" srcOrd="0" destOrd="0" presId="urn:microsoft.com/office/officeart/2005/8/layout/vList2"/>
    <dgm:cxn modelId="{C7313505-06F8-469D-B6C8-EBADD59F1193}" type="presParOf" srcId="{168B5A9C-1970-4F96-B336-CD5CD1D5FC46}" destId="{D3BFDB35-9B6D-41AF-BD61-D3B8107A6DB8}"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D6F6C9C-6E42-4B45-88B1-B9535D90E57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1141656-4A4F-4997-A517-C0B8CF18FAAF}">
      <dgm:prSet phldrT="[Text]"/>
      <dgm:spPr/>
      <dgm:t>
        <a:bodyPr/>
        <a:lstStyle/>
        <a:p>
          <a:r>
            <a:rPr lang="en-US" dirty="0"/>
            <a:t>Influencing the setting or application of rates</a:t>
          </a:r>
        </a:p>
      </dgm:t>
    </dgm:pt>
    <dgm:pt modelId="{B41E69C9-D98D-4662-AF0E-E13451C2FD19}" type="parTrans" cxnId="{EF2AF9F3-D558-4C7A-AC97-01EDE8D069C9}">
      <dgm:prSet/>
      <dgm:spPr/>
      <dgm:t>
        <a:bodyPr/>
        <a:lstStyle/>
        <a:p>
          <a:endParaRPr lang="en-US"/>
        </a:p>
      </dgm:t>
    </dgm:pt>
    <dgm:pt modelId="{8F60CE34-1EF7-41A4-B149-6155EBC879B2}" type="sibTrans" cxnId="{EF2AF9F3-D558-4C7A-AC97-01EDE8D069C9}">
      <dgm:prSet/>
      <dgm:spPr/>
      <dgm:t>
        <a:bodyPr/>
        <a:lstStyle/>
        <a:p>
          <a:endParaRPr lang="en-US"/>
        </a:p>
      </dgm:t>
    </dgm:pt>
    <dgm:pt modelId="{66C635D2-118C-4DBA-9E61-1D65D99B377B}">
      <dgm:prSet phldrT="[Text]"/>
      <dgm:spPr/>
      <dgm:t>
        <a:bodyPr/>
        <a:lstStyle/>
        <a:p>
          <a:r>
            <a:rPr lang="en-US" dirty="0"/>
            <a:t>What rate will be charged </a:t>
          </a:r>
        </a:p>
      </dgm:t>
    </dgm:pt>
    <dgm:pt modelId="{DCBF78A9-3E85-4A3B-9E91-F9D30AFB5695}" type="parTrans" cxnId="{771A9365-8A0B-495F-B1CE-589E94CB3DE5}">
      <dgm:prSet/>
      <dgm:spPr/>
      <dgm:t>
        <a:bodyPr/>
        <a:lstStyle/>
        <a:p>
          <a:endParaRPr lang="en-US"/>
        </a:p>
      </dgm:t>
    </dgm:pt>
    <dgm:pt modelId="{1E7BCE1A-8F6E-485A-B5C1-8A5CEDF6F300}" type="sibTrans" cxnId="{771A9365-8A0B-495F-B1CE-589E94CB3DE5}">
      <dgm:prSet/>
      <dgm:spPr/>
      <dgm:t>
        <a:bodyPr/>
        <a:lstStyle/>
        <a:p>
          <a:endParaRPr lang="en-US"/>
        </a:p>
      </dgm:t>
    </dgm:pt>
    <dgm:pt modelId="{434607A1-6CE4-46C1-BAA9-6CBCE9C8F03D}">
      <dgm:prSet phldrT="[Text]"/>
      <dgm:spPr/>
      <dgm:t>
        <a:bodyPr/>
        <a:lstStyle/>
        <a:p>
          <a:endParaRPr lang="en-US" dirty="0"/>
        </a:p>
      </dgm:t>
    </dgm:pt>
    <dgm:pt modelId="{5C6B54ED-3CB4-4ECC-BD4E-45059077BD4B}" type="parTrans" cxnId="{B2152583-BE02-4722-97CD-AB023798A68D}">
      <dgm:prSet/>
      <dgm:spPr/>
      <dgm:t>
        <a:bodyPr/>
        <a:lstStyle/>
        <a:p>
          <a:endParaRPr lang="en-US"/>
        </a:p>
      </dgm:t>
    </dgm:pt>
    <dgm:pt modelId="{5E3109F7-420B-43BD-A76B-F096E43EFCF6}" type="sibTrans" cxnId="{B2152583-BE02-4722-97CD-AB023798A68D}">
      <dgm:prSet/>
      <dgm:spPr/>
      <dgm:t>
        <a:bodyPr/>
        <a:lstStyle/>
        <a:p>
          <a:endParaRPr lang="en-US"/>
        </a:p>
      </dgm:t>
    </dgm:pt>
    <dgm:pt modelId="{06F1AF4E-4B00-4975-BC90-46B5D7F5E35F}">
      <dgm:prSet phldrT="[Text]"/>
      <dgm:spPr/>
      <dgm:t>
        <a:bodyPr/>
        <a:lstStyle/>
        <a:p>
          <a:r>
            <a:rPr lang="en-US" dirty="0"/>
            <a:t>How the rate is applied to a specific group or individual</a:t>
          </a:r>
        </a:p>
      </dgm:t>
    </dgm:pt>
    <dgm:pt modelId="{2A7B4F3F-9069-428D-85D2-2024BC580507}" type="parTrans" cxnId="{4F940CF1-3B0A-4976-8D23-C85266A05A9B}">
      <dgm:prSet/>
      <dgm:spPr/>
      <dgm:t>
        <a:bodyPr/>
        <a:lstStyle/>
        <a:p>
          <a:endParaRPr lang="en-US"/>
        </a:p>
      </dgm:t>
    </dgm:pt>
    <dgm:pt modelId="{35FB7CCA-5A6A-4697-88D3-1697B430313B}" type="sibTrans" cxnId="{4F940CF1-3B0A-4976-8D23-C85266A05A9B}">
      <dgm:prSet/>
      <dgm:spPr/>
      <dgm:t>
        <a:bodyPr/>
        <a:lstStyle/>
        <a:p>
          <a:endParaRPr lang="en-US"/>
        </a:p>
      </dgm:t>
    </dgm:pt>
    <dgm:pt modelId="{D1F05C1F-B1B3-4BB7-A246-EF8DA9F08169}">
      <dgm:prSet phldrT="[Text]"/>
      <dgm:spPr/>
      <dgm:t>
        <a:bodyPr/>
        <a:lstStyle/>
        <a:p>
          <a:r>
            <a:rPr lang="en-US" dirty="0"/>
            <a:t>Does not include questions about the rate explicitly – unless it turns into advocacy</a:t>
          </a:r>
        </a:p>
      </dgm:t>
    </dgm:pt>
    <dgm:pt modelId="{277E3F78-79B5-4AA3-B04E-1C7FA331B206}" type="parTrans" cxnId="{343E99F3-C519-4563-995B-F4E46B2F9A29}">
      <dgm:prSet/>
      <dgm:spPr/>
      <dgm:t>
        <a:bodyPr/>
        <a:lstStyle/>
        <a:p>
          <a:endParaRPr lang="en-US"/>
        </a:p>
      </dgm:t>
    </dgm:pt>
    <dgm:pt modelId="{7B5429C4-751B-4EC0-81DF-FE383DEC9EE7}" type="sibTrans" cxnId="{343E99F3-C519-4563-995B-F4E46B2F9A29}">
      <dgm:prSet/>
      <dgm:spPr/>
      <dgm:t>
        <a:bodyPr/>
        <a:lstStyle/>
        <a:p>
          <a:endParaRPr lang="en-US"/>
        </a:p>
      </dgm:t>
    </dgm:pt>
    <dgm:pt modelId="{168B5A9C-1970-4F96-B336-CD5CD1D5FC46}" type="pres">
      <dgm:prSet presAssocID="{ED6F6C9C-6E42-4B45-88B1-B9535D90E578}" presName="linear" presStyleCnt="0">
        <dgm:presLayoutVars>
          <dgm:animLvl val="lvl"/>
          <dgm:resizeHandles val="exact"/>
        </dgm:presLayoutVars>
      </dgm:prSet>
      <dgm:spPr/>
      <dgm:t>
        <a:bodyPr/>
        <a:lstStyle/>
        <a:p>
          <a:endParaRPr lang="en-US"/>
        </a:p>
      </dgm:t>
    </dgm:pt>
    <dgm:pt modelId="{65CC2E48-0A80-4596-B142-799925A0199C}" type="pres">
      <dgm:prSet presAssocID="{71141656-4A4F-4997-A517-C0B8CF18FAAF}" presName="parentText" presStyleLbl="node1" presStyleIdx="0" presStyleCnt="1" custScaleY="72699" custLinFactY="-432" custLinFactNeighborX="151" custLinFactNeighborY="-100000">
        <dgm:presLayoutVars>
          <dgm:chMax val="0"/>
          <dgm:bulletEnabled val="1"/>
        </dgm:presLayoutVars>
      </dgm:prSet>
      <dgm:spPr/>
      <dgm:t>
        <a:bodyPr/>
        <a:lstStyle/>
        <a:p>
          <a:endParaRPr lang="en-US"/>
        </a:p>
      </dgm:t>
    </dgm:pt>
    <dgm:pt modelId="{D3BFDB35-9B6D-41AF-BD61-D3B8107A6DB8}" type="pres">
      <dgm:prSet presAssocID="{71141656-4A4F-4997-A517-C0B8CF18FAAF}" presName="childText" presStyleLbl="revTx" presStyleIdx="0" presStyleCnt="1" custScaleY="105480" custLinFactNeighborY="2374">
        <dgm:presLayoutVars>
          <dgm:bulletEnabled val="1"/>
        </dgm:presLayoutVars>
      </dgm:prSet>
      <dgm:spPr/>
      <dgm:t>
        <a:bodyPr/>
        <a:lstStyle/>
        <a:p>
          <a:endParaRPr lang="en-US"/>
        </a:p>
      </dgm:t>
    </dgm:pt>
  </dgm:ptLst>
  <dgm:cxnLst>
    <dgm:cxn modelId="{B2152583-BE02-4722-97CD-AB023798A68D}" srcId="{71141656-4A4F-4997-A517-C0B8CF18FAAF}" destId="{434607A1-6CE4-46C1-BAA9-6CBCE9C8F03D}" srcOrd="3" destOrd="0" parTransId="{5C6B54ED-3CB4-4ECC-BD4E-45059077BD4B}" sibTransId="{5E3109F7-420B-43BD-A76B-F096E43EFCF6}"/>
    <dgm:cxn modelId="{060DE24F-30AC-4286-B576-87E6583DAD4F}" type="presOf" srcId="{06F1AF4E-4B00-4975-BC90-46B5D7F5E35F}" destId="{D3BFDB35-9B6D-41AF-BD61-D3B8107A6DB8}" srcOrd="0" destOrd="1" presId="urn:microsoft.com/office/officeart/2005/8/layout/vList2"/>
    <dgm:cxn modelId="{A2A2C9D9-88A7-45DB-ACCC-23089E18D3D2}" type="presOf" srcId="{D1F05C1F-B1B3-4BB7-A246-EF8DA9F08169}" destId="{D3BFDB35-9B6D-41AF-BD61-D3B8107A6DB8}" srcOrd="0" destOrd="2" presId="urn:microsoft.com/office/officeart/2005/8/layout/vList2"/>
    <dgm:cxn modelId="{4F940CF1-3B0A-4976-8D23-C85266A05A9B}" srcId="{71141656-4A4F-4997-A517-C0B8CF18FAAF}" destId="{06F1AF4E-4B00-4975-BC90-46B5D7F5E35F}" srcOrd="1" destOrd="0" parTransId="{2A7B4F3F-9069-428D-85D2-2024BC580507}" sibTransId="{35FB7CCA-5A6A-4697-88D3-1697B430313B}"/>
    <dgm:cxn modelId="{343E99F3-C519-4563-995B-F4E46B2F9A29}" srcId="{71141656-4A4F-4997-A517-C0B8CF18FAAF}" destId="{D1F05C1F-B1B3-4BB7-A246-EF8DA9F08169}" srcOrd="2" destOrd="0" parTransId="{277E3F78-79B5-4AA3-B04E-1C7FA331B206}" sibTransId="{7B5429C4-751B-4EC0-81DF-FE383DEC9EE7}"/>
    <dgm:cxn modelId="{8F9A5BC2-7F45-435A-9604-53141A302A13}" type="presOf" srcId="{71141656-4A4F-4997-A517-C0B8CF18FAAF}" destId="{65CC2E48-0A80-4596-B142-799925A0199C}" srcOrd="0" destOrd="0" presId="urn:microsoft.com/office/officeart/2005/8/layout/vList2"/>
    <dgm:cxn modelId="{0EBA3EEC-01E9-4922-BB7F-BD5975730C5E}" type="presOf" srcId="{66C635D2-118C-4DBA-9E61-1D65D99B377B}" destId="{D3BFDB35-9B6D-41AF-BD61-D3B8107A6DB8}" srcOrd="0" destOrd="0" presId="urn:microsoft.com/office/officeart/2005/8/layout/vList2"/>
    <dgm:cxn modelId="{EF2AF9F3-D558-4C7A-AC97-01EDE8D069C9}" srcId="{ED6F6C9C-6E42-4B45-88B1-B9535D90E578}" destId="{71141656-4A4F-4997-A517-C0B8CF18FAAF}" srcOrd="0" destOrd="0" parTransId="{B41E69C9-D98D-4662-AF0E-E13451C2FD19}" sibTransId="{8F60CE34-1EF7-41A4-B149-6155EBC879B2}"/>
    <dgm:cxn modelId="{771A9365-8A0B-495F-B1CE-589E94CB3DE5}" srcId="{71141656-4A4F-4997-A517-C0B8CF18FAAF}" destId="{66C635D2-118C-4DBA-9E61-1D65D99B377B}" srcOrd="0" destOrd="0" parTransId="{DCBF78A9-3E85-4A3B-9E91-F9D30AFB5695}" sibTransId="{1E7BCE1A-8F6E-485A-B5C1-8A5CEDF6F300}"/>
    <dgm:cxn modelId="{E3FC73E0-43DE-4265-91DB-CEBF17D55C0A}" type="presOf" srcId="{434607A1-6CE4-46C1-BAA9-6CBCE9C8F03D}" destId="{D3BFDB35-9B6D-41AF-BD61-D3B8107A6DB8}" srcOrd="0" destOrd="3" presId="urn:microsoft.com/office/officeart/2005/8/layout/vList2"/>
    <dgm:cxn modelId="{39FD75E0-816F-40E9-909E-C25DC526EEF7}" type="presOf" srcId="{ED6F6C9C-6E42-4B45-88B1-B9535D90E578}" destId="{168B5A9C-1970-4F96-B336-CD5CD1D5FC46}" srcOrd="0" destOrd="0" presId="urn:microsoft.com/office/officeart/2005/8/layout/vList2"/>
    <dgm:cxn modelId="{E87E111C-546A-42D8-AC2E-712A75AD52B8}" type="presParOf" srcId="{168B5A9C-1970-4F96-B336-CD5CD1D5FC46}" destId="{65CC2E48-0A80-4596-B142-799925A0199C}" srcOrd="0" destOrd="0" presId="urn:microsoft.com/office/officeart/2005/8/layout/vList2"/>
    <dgm:cxn modelId="{C7313505-06F8-469D-B6C8-EBADD59F1193}" type="presParOf" srcId="{168B5A9C-1970-4F96-B336-CD5CD1D5FC46}" destId="{D3BFDB35-9B6D-41AF-BD61-D3B8107A6DB8}"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D6F6C9C-6E42-4B45-88B1-B9535D90E57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1141656-4A4F-4997-A517-C0B8CF18FAAF}">
      <dgm:prSet phldrT="[Text]"/>
      <dgm:spPr/>
      <dgm:t>
        <a:bodyPr/>
        <a:lstStyle/>
        <a:p>
          <a:r>
            <a:rPr lang="en-US" dirty="0"/>
            <a:t>Enforcement of Regulations and Laws</a:t>
          </a:r>
        </a:p>
      </dgm:t>
    </dgm:pt>
    <dgm:pt modelId="{B41E69C9-D98D-4662-AF0E-E13451C2FD19}" type="parTrans" cxnId="{EF2AF9F3-D558-4C7A-AC97-01EDE8D069C9}">
      <dgm:prSet/>
      <dgm:spPr/>
      <dgm:t>
        <a:bodyPr/>
        <a:lstStyle/>
        <a:p>
          <a:endParaRPr lang="en-US"/>
        </a:p>
      </dgm:t>
    </dgm:pt>
    <dgm:pt modelId="{8F60CE34-1EF7-41A4-B149-6155EBC879B2}" type="sibTrans" cxnId="{EF2AF9F3-D558-4C7A-AC97-01EDE8D069C9}">
      <dgm:prSet/>
      <dgm:spPr/>
      <dgm:t>
        <a:bodyPr/>
        <a:lstStyle/>
        <a:p>
          <a:endParaRPr lang="en-US"/>
        </a:p>
      </dgm:t>
    </dgm:pt>
    <dgm:pt modelId="{66C635D2-118C-4DBA-9E61-1D65D99B377B}">
      <dgm:prSet phldrT="[Text]"/>
      <dgm:spPr/>
      <dgm:t>
        <a:bodyPr/>
        <a:lstStyle/>
        <a:p>
          <a:r>
            <a:rPr lang="en-US" dirty="0"/>
            <a:t>Influence how the regulation or law will be applied or interpreted</a:t>
          </a:r>
        </a:p>
      </dgm:t>
    </dgm:pt>
    <dgm:pt modelId="{DCBF78A9-3E85-4A3B-9E91-F9D30AFB5695}" type="parTrans" cxnId="{771A9365-8A0B-495F-B1CE-589E94CB3DE5}">
      <dgm:prSet/>
      <dgm:spPr/>
      <dgm:t>
        <a:bodyPr/>
        <a:lstStyle/>
        <a:p>
          <a:endParaRPr lang="en-US"/>
        </a:p>
      </dgm:t>
    </dgm:pt>
    <dgm:pt modelId="{1E7BCE1A-8F6E-485A-B5C1-8A5CEDF6F300}" type="sibTrans" cxnId="{771A9365-8A0B-495F-B1CE-589E94CB3DE5}">
      <dgm:prSet/>
      <dgm:spPr/>
      <dgm:t>
        <a:bodyPr/>
        <a:lstStyle/>
        <a:p>
          <a:endParaRPr lang="en-US"/>
        </a:p>
      </dgm:t>
    </dgm:pt>
    <dgm:pt modelId="{06F1AF4E-4B00-4975-BC90-46B5D7F5E35F}">
      <dgm:prSet phldrT="[Text]"/>
      <dgm:spPr/>
      <dgm:t>
        <a:bodyPr/>
        <a:lstStyle/>
        <a:p>
          <a:r>
            <a:rPr lang="en-US" dirty="0"/>
            <a:t>Inquiries and complaints are not reportable on their own</a:t>
          </a:r>
        </a:p>
      </dgm:t>
    </dgm:pt>
    <dgm:pt modelId="{2A7B4F3F-9069-428D-85D2-2024BC580507}" type="parTrans" cxnId="{4F940CF1-3B0A-4976-8D23-C85266A05A9B}">
      <dgm:prSet/>
      <dgm:spPr/>
      <dgm:t>
        <a:bodyPr/>
        <a:lstStyle/>
        <a:p>
          <a:endParaRPr lang="en-US"/>
        </a:p>
      </dgm:t>
    </dgm:pt>
    <dgm:pt modelId="{35FB7CCA-5A6A-4697-88D3-1697B430313B}" type="sibTrans" cxnId="{4F940CF1-3B0A-4976-8D23-C85266A05A9B}">
      <dgm:prSet/>
      <dgm:spPr/>
      <dgm:t>
        <a:bodyPr/>
        <a:lstStyle/>
        <a:p>
          <a:endParaRPr lang="en-US"/>
        </a:p>
      </dgm:t>
    </dgm:pt>
    <dgm:pt modelId="{168B5A9C-1970-4F96-B336-CD5CD1D5FC46}" type="pres">
      <dgm:prSet presAssocID="{ED6F6C9C-6E42-4B45-88B1-B9535D90E578}" presName="linear" presStyleCnt="0">
        <dgm:presLayoutVars>
          <dgm:animLvl val="lvl"/>
          <dgm:resizeHandles val="exact"/>
        </dgm:presLayoutVars>
      </dgm:prSet>
      <dgm:spPr/>
      <dgm:t>
        <a:bodyPr/>
        <a:lstStyle/>
        <a:p>
          <a:endParaRPr lang="en-US"/>
        </a:p>
      </dgm:t>
    </dgm:pt>
    <dgm:pt modelId="{65CC2E48-0A80-4596-B142-799925A0199C}" type="pres">
      <dgm:prSet presAssocID="{71141656-4A4F-4997-A517-C0B8CF18FAAF}" presName="parentText" presStyleLbl="node1" presStyleIdx="0" presStyleCnt="1" custScaleY="72699" custLinFactY="-432" custLinFactNeighborX="151" custLinFactNeighborY="-100000">
        <dgm:presLayoutVars>
          <dgm:chMax val="0"/>
          <dgm:bulletEnabled val="1"/>
        </dgm:presLayoutVars>
      </dgm:prSet>
      <dgm:spPr/>
      <dgm:t>
        <a:bodyPr/>
        <a:lstStyle/>
        <a:p>
          <a:endParaRPr lang="en-US"/>
        </a:p>
      </dgm:t>
    </dgm:pt>
    <dgm:pt modelId="{D3BFDB35-9B6D-41AF-BD61-D3B8107A6DB8}" type="pres">
      <dgm:prSet presAssocID="{71141656-4A4F-4997-A517-C0B8CF18FAAF}" presName="childText" presStyleLbl="revTx" presStyleIdx="0" presStyleCnt="1" custScaleY="105480" custLinFactNeighborY="2374">
        <dgm:presLayoutVars>
          <dgm:bulletEnabled val="1"/>
        </dgm:presLayoutVars>
      </dgm:prSet>
      <dgm:spPr/>
      <dgm:t>
        <a:bodyPr/>
        <a:lstStyle/>
        <a:p>
          <a:endParaRPr lang="en-US"/>
        </a:p>
      </dgm:t>
    </dgm:pt>
  </dgm:ptLst>
  <dgm:cxnLst>
    <dgm:cxn modelId="{060DE24F-30AC-4286-B576-87E6583DAD4F}" type="presOf" srcId="{06F1AF4E-4B00-4975-BC90-46B5D7F5E35F}" destId="{D3BFDB35-9B6D-41AF-BD61-D3B8107A6DB8}" srcOrd="0" destOrd="1" presId="urn:microsoft.com/office/officeart/2005/8/layout/vList2"/>
    <dgm:cxn modelId="{8F9A5BC2-7F45-435A-9604-53141A302A13}" type="presOf" srcId="{71141656-4A4F-4997-A517-C0B8CF18FAAF}" destId="{65CC2E48-0A80-4596-B142-799925A0199C}" srcOrd="0" destOrd="0" presId="urn:microsoft.com/office/officeart/2005/8/layout/vList2"/>
    <dgm:cxn modelId="{EF2AF9F3-D558-4C7A-AC97-01EDE8D069C9}" srcId="{ED6F6C9C-6E42-4B45-88B1-B9535D90E578}" destId="{71141656-4A4F-4997-A517-C0B8CF18FAAF}" srcOrd="0" destOrd="0" parTransId="{B41E69C9-D98D-4662-AF0E-E13451C2FD19}" sibTransId="{8F60CE34-1EF7-41A4-B149-6155EBC879B2}"/>
    <dgm:cxn modelId="{39FD75E0-816F-40E9-909E-C25DC526EEF7}" type="presOf" srcId="{ED6F6C9C-6E42-4B45-88B1-B9535D90E578}" destId="{168B5A9C-1970-4F96-B336-CD5CD1D5FC46}" srcOrd="0" destOrd="0" presId="urn:microsoft.com/office/officeart/2005/8/layout/vList2"/>
    <dgm:cxn modelId="{0EBA3EEC-01E9-4922-BB7F-BD5975730C5E}" type="presOf" srcId="{66C635D2-118C-4DBA-9E61-1D65D99B377B}" destId="{D3BFDB35-9B6D-41AF-BD61-D3B8107A6DB8}" srcOrd="0" destOrd="0" presId="urn:microsoft.com/office/officeart/2005/8/layout/vList2"/>
    <dgm:cxn modelId="{771A9365-8A0B-495F-B1CE-589E94CB3DE5}" srcId="{71141656-4A4F-4997-A517-C0B8CF18FAAF}" destId="{66C635D2-118C-4DBA-9E61-1D65D99B377B}" srcOrd="0" destOrd="0" parTransId="{DCBF78A9-3E85-4A3B-9E91-F9D30AFB5695}" sibTransId="{1E7BCE1A-8F6E-485A-B5C1-8A5CEDF6F300}"/>
    <dgm:cxn modelId="{4F940CF1-3B0A-4976-8D23-C85266A05A9B}" srcId="{71141656-4A4F-4997-A517-C0B8CF18FAAF}" destId="{06F1AF4E-4B00-4975-BC90-46B5D7F5E35F}" srcOrd="1" destOrd="0" parTransId="{2A7B4F3F-9069-428D-85D2-2024BC580507}" sibTransId="{35FB7CCA-5A6A-4697-88D3-1697B430313B}"/>
    <dgm:cxn modelId="{E87E111C-546A-42D8-AC2E-712A75AD52B8}" type="presParOf" srcId="{168B5A9C-1970-4F96-B336-CD5CD1D5FC46}" destId="{65CC2E48-0A80-4596-B142-799925A0199C}" srcOrd="0" destOrd="0" presId="urn:microsoft.com/office/officeart/2005/8/layout/vList2"/>
    <dgm:cxn modelId="{C7313505-06F8-469D-B6C8-EBADD59F1193}" type="presParOf" srcId="{168B5A9C-1970-4F96-B336-CD5CD1D5FC46}" destId="{D3BFDB35-9B6D-41AF-BD61-D3B8107A6DB8}"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D6F6C9C-6E42-4B45-88B1-B9535D90E57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1141656-4A4F-4997-A517-C0B8CF18FAAF}">
      <dgm:prSet phldrT="[Text]"/>
      <dgm:spPr/>
      <dgm:t>
        <a:bodyPr/>
        <a:lstStyle/>
        <a:p>
          <a:r>
            <a:rPr lang="en-US" dirty="0"/>
            <a:t>Items Before a Neutral Arbiter</a:t>
          </a:r>
        </a:p>
      </dgm:t>
    </dgm:pt>
    <dgm:pt modelId="{B41E69C9-D98D-4662-AF0E-E13451C2FD19}" type="parTrans" cxnId="{EF2AF9F3-D558-4C7A-AC97-01EDE8D069C9}">
      <dgm:prSet/>
      <dgm:spPr/>
      <dgm:t>
        <a:bodyPr/>
        <a:lstStyle/>
        <a:p>
          <a:endParaRPr lang="en-US"/>
        </a:p>
      </dgm:t>
    </dgm:pt>
    <dgm:pt modelId="{8F60CE34-1EF7-41A4-B149-6155EBC879B2}" type="sibTrans" cxnId="{EF2AF9F3-D558-4C7A-AC97-01EDE8D069C9}">
      <dgm:prSet/>
      <dgm:spPr/>
      <dgm:t>
        <a:bodyPr/>
        <a:lstStyle/>
        <a:p>
          <a:endParaRPr lang="en-US"/>
        </a:p>
      </dgm:t>
    </dgm:pt>
    <dgm:pt modelId="{66C635D2-118C-4DBA-9E61-1D65D99B377B}">
      <dgm:prSet phldrT="[Text]"/>
      <dgm:spPr/>
      <dgm:t>
        <a:bodyPr/>
        <a:lstStyle/>
        <a:p>
          <a:r>
            <a:rPr lang="en-US" dirty="0"/>
            <a:t>The State (SUNY) must be a party of the proceedings</a:t>
          </a:r>
        </a:p>
      </dgm:t>
    </dgm:pt>
    <dgm:pt modelId="{DCBF78A9-3E85-4A3B-9E91-F9D30AFB5695}" type="parTrans" cxnId="{771A9365-8A0B-495F-B1CE-589E94CB3DE5}">
      <dgm:prSet/>
      <dgm:spPr/>
      <dgm:t>
        <a:bodyPr/>
        <a:lstStyle/>
        <a:p>
          <a:endParaRPr lang="en-US"/>
        </a:p>
      </dgm:t>
    </dgm:pt>
    <dgm:pt modelId="{1E7BCE1A-8F6E-485A-B5C1-8A5CEDF6F300}" type="sibTrans" cxnId="{771A9365-8A0B-495F-B1CE-589E94CB3DE5}">
      <dgm:prSet/>
      <dgm:spPr/>
      <dgm:t>
        <a:bodyPr/>
        <a:lstStyle/>
        <a:p>
          <a:endParaRPr lang="en-US"/>
        </a:p>
      </dgm:t>
    </dgm:pt>
    <dgm:pt modelId="{87CC71C2-8374-4C3B-976E-E4CC63488C73}">
      <dgm:prSet phldrT="[Text]"/>
      <dgm:spPr/>
      <dgm:t>
        <a:bodyPr/>
        <a:lstStyle/>
        <a:p>
          <a:endParaRPr lang="en-US" dirty="0"/>
        </a:p>
      </dgm:t>
    </dgm:pt>
    <dgm:pt modelId="{1E3314FC-102C-4C69-80C5-61693EB12E27}" type="parTrans" cxnId="{AF82D41B-7F8F-4FE8-98BF-B88714C8DF43}">
      <dgm:prSet/>
      <dgm:spPr/>
      <dgm:t>
        <a:bodyPr/>
        <a:lstStyle/>
        <a:p>
          <a:endParaRPr lang="en-US"/>
        </a:p>
      </dgm:t>
    </dgm:pt>
    <dgm:pt modelId="{0E031E27-D1F1-4593-8229-E07643AAFBDC}" type="sibTrans" cxnId="{AF82D41B-7F8F-4FE8-98BF-B88714C8DF43}">
      <dgm:prSet/>
      <dgm:spPr/>
      <dgm:t>
        <a:bodyPr/>
        <a:lstStyle/>
        <a:p>
          <a:endParaRPr lang="en-US"/>
        </a:p>
      </dgm:t>
    </dgm:pt>
    <dgm:pt modelId="{63F1E5EA-7D22-4BF6-907F-FAB84CE34BF4}">
      <dgm:prSet phldrT="[Text]"/>
      <dgm:spPr/>
      <dgm:t>
        <a:bodyPr/>
        <a:lstStyle/>
        <a:p>
          <a:r>
            <a:rPr lang="en-US" dirty="0"/>
            <a:t>Discipline matters, contractual grievances, challenges to performance evaluations are excluded</a:t>
          </a:r>
        </a:p>
      </dgm:t>
    </dgm:pt>
    <dgm:pt modelId="{1C30A7DB-E222-4BCC-9B8B-DABE803AD7B5}" type="parTrans" cxnId="{FB60736A-8074-4C93-B6B2-5333932DF174}">
      <dgm:prSet/>
      <dgm:spPr/>
      <dgm:t>
        <a:bodyPr/>
        <a:lstStyle/>
        <a:p>
          <a:endParaRPr lang="en-US"/>
        </a:p>
      </dgm:t>
    </dgm:pt>
    <dgm:pt modelId="{D18B4C29-AE30-4B01-BB25-222673A9F4A0}" type="sibTrans" cxnId="{FB60736A-8074-4C93-B6B2-5333932DF174}">
      <dgm:prSet/>
      <dgm:spPr/>
      <dgm:t>
        <a:bodyPr/>
        <a:lstStyle/>
        <a:p>
          <a:endParaRPr lang="en-US"/>
        </a:p>
      </dgm:t>
    </dgm:pt>
    <dgm:pt modelId="{168B5A9C-1970-4F96-B336-CD5CD1D5FC46}" type="pres">
      <dgm:prSet presAssocID="{ED6F6C9C-6E42-4B45-88B1-B9535D90E578}" presName="linear" presStyleCnt="0">
        <dgm:presLayoutVars>
          <dgm:animLvl val="lvl"/>
          <dgm:resizeHandles val="exact"/>
        </dgm:presLayoutVars>
      </dgm:prSet>
      <dgm:spPr/>
      <dgm:t>
        <a:bodyPr/>
        <a:lstStyle/>
        <a:p>
          <a:endParaRPr lang="en-US"/>
        </a:p>
      </dgm:t>
    </dgm:pt>
    <dgm:pt modelId="{65CC2E48-0A80-4596-B142-799925A0199C}" type="pres">
      <dgm:prSet presAssocID="{71141656-4A4F-4997-A517-C0B8CF18FAAF}" presName="parentText" presStyleLbl="node1" presStyleIdx="0" presStyleCnt="1" custScaleY="72699" custLinFactY="-432" custLinFactNeighborX="151" custLinFactNeighborY="-100000">
        <dgm:presLayoutVars>
          <dgm:chMax val="0"/>
          <dgm:bulletEnabled val="1"/>
        </dgm:presLayoutVars>
      </dgm:prSet>
      <dgm:spPr/>
      <dgm:t>
        <a:bodyPr/>
        <a:lstStyle/>
        <a:p>
          <a:endParaRPr lang="en-US"/>
        </a:p>
      </dgm:t>
    </dgm:pt>
    <dgm:pt modelId="{D3BFDB35-9B6D-41AF-BD61-D3B8107A6DB8}" type="pres">
      <dgm:prSet presAssocID="{71141656-4A4F-4997-A517-C0B8CF18FAAF}" presName="childText" presStyleLbl="revTx" presStyleIdx="0" presStyleCnt="1" custScaleY="105480" custLinFactNeighborY="2374">
        <dgm:presLayoutVars>
          <dgm:bulletEnabled val="1"/>
        </dgm:presLayoutVars>
      </dgm:prSet>
      <dgm:spPr/>
      <dgm:t>
        <a:bodyPr/>
        <a:lstStyle/>
        <a:p>
          <a:endParaRPr lang="en-US"/>
        </a:p>
      </dgm:t>
    </dgm:pt>
  </dgm:ptLst>
  <dgm:cxnLst>
    <dgm:cxn modelId="{2E582674-3B05-41C6-B27C-0013326F40D9}" type="presOf" srcId="{63F1E5EA-7D22-4BF6-907F-FAB84CE34BF4}" destId="{D3BFDB35-9B6D-41AF-BD61-D3B8107A6DB8}" srcOrd="0" destOrd="1" presId="urn:microsoft.com/office/officeart/2005/8/layout/vList2"/>
    <dgm:cxn modelId="{AF82D41B-7F8F-4FE8-98BF-B88714C8DF43}" srcId="{71141656-4A4F-4997-A517-C0B8CF18FAAF}" destId="{87CC71C2-8374-4C3B-976E-E4CC63488C73}" srcOrd="2" destOrd="0" parTransId="{1E3314FC-102C-4C69-80C5-61693EB12E27}" sibTransId="{0E031E27-D1F1-4593-8229-E07643AAFBDC}"/>
    <dgm:cxn modelId="{CDFEBAE9-F6EF-4A54-B67B-8471FB4D6BE0}" type="presOf" srcId="{87CC71C2-8374-4C3B-976E-E4CC63488C73}" destId="{D3BFDB35-9B6D-41AF-BD61-D3B8107A6DB8}" srcOrd="0" destOrd="2" presId="urn:microsoft.com/office/officeart/2005/8/layout/vList2"/>
    <dgm:cxn modelId="{8F9A5BC2-7F45-435A-9604-53141A302A13}" type="presOf" srcId="{71141656-4A4F-4997-A517-C0B8CF18FAAF}" destId="{65CC2E48-0A80-4596-B142-799925A0199C}" srcOrd="0" destOrd="0" presId="urn:microsoft.com/office/officeart/2005/8/layout/vList2"/>
    <dgm:cxn modelId="{0EBA3EEC-01E9-4922-BB7F-BD5975730C5E}" type="presOf" srcId="{66C635D2-118C-4DBA-9E61-1D65D99B377B}" destId="{D3BFDB35-9B6D-41AF-BD61-D3B8107A6DB8}" srcOrd="0" destOrd="0" presId="urn:microsoft.com/office/officeart/2005/8/layout/vList2"/>
    <dgm:cxn modelId="{EF2AF9F3-D558-4C7A-AC97-01EDE8D069C9}" srcId="{ED6F6C9C-6E42-4B45-88B1-B9535D90E578}" destId="{71141656-4A4F-4997-A517-C0B8CF18FAAF}" srcOrd="0" destOrd="0" parTransId="{B41E69C9-D98D-4662-AF0E-E13451C2FD19}" sibTransId="{8F60CE34-1EF7-41A4-B149-6155EBC879B2}"/>
    <dgm:cxn modelId="{771A9365-8A0B-495F-B1CE-589E94CB3DE5}" srcId="{71141656-4A4F-4997-A517-C0B8CF18FAAF}" destId="{66C635D2-118C-4DBA-9E61-1D65D99B377B}" srcOrd="0" destOrd="0" parTransId="{DCBF78A9-3E85-4A3B-9E91-F9D30AFB5695}" sibTransId="{1E7BCE1A-8F6E-485A-B5C1-8A5CEDF6F300}"/>
    <dgm:cxn modelId="{FB60736A-8074-4C93-B6B2-5333932DF174}" srcId="{71141656-4A4F-4997-A517-C0B8CF18FAAF}" destId="{63F1E5EA-7D22-4BF6-907F-FAB84CE34BF4}" srcOrd="1" destOrd="0" parTransId="{1C30A7DB-E222-4BCC-9B8B-DABE803AD7B5}" sibTransId="{D18B4C29-AE30-4B01-BB25-222673A9F4A0}"/>
    <dgm:cxn modelId="{39FD75E0-816F-40E9-909E-C25DC526EEF7}" type="presOf" srcId="{ED6F6C9C-6E42-4B45-88B1-B9535D90E578}" destId="{168B5A9C-1970-4F96-B336-CD5CD1D5FC46}" srcOrd="0" destOrd="0" presId="urn:microsoft.com/office/officeart/2005/8/layout/vList2"/>
    <dgm:cxn modelId="{E87E111C-546A-42D8-AC2E-712A75AD52B8}" type="presParOf" srcId="{168B5A9C-1970-4F96-B336-CD5CD1D5FC46}" destId="{65CC2E48-0A80-4596-B142-799925A0199C}" srcOrd="0" destOrd="0" presId="urn:microsoft.com/office/officeart/2005/8/layout/vList2"/>
    <dgm:cxn modelId="{C7313505-06F8-469D-B6C8-EBADD59F1193}" type="presParOf" srcId="{168B5A9C-1970-4F96-B336-CD5CD1D5FC46}" destId="{D3BFDB35-9B6D-41AF-BD61-D3B8107A6DB8}"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D6F6C9C-6E42-4B45-88B1-B9535D90E57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1141656-4A4F-4997-A517-C0B8CF18FAAF}">
      <dgm:prSet phldrT="[Text]"/>
      <dgm:spPr/>
      <dgm:t>
        <a:bodyPr/>
        <a:lstStyle/>
        <a:p>
          <a:r>
            <a:rPr lang="en-US" dirty="0"/>
            <a:t>Types </a:t>
          </a:r>
        </a:p>
      </dgm:t>
    </dgm:pt>
    <dgm:pt modelId="{B41E69C9-D98D-4662-AF0E-E13451C2FD19}" type="parTrans" cxnId="{EF2AF9F3-D558-4C7A-AC97-01EDE8D069C9}">
      <dgm:prSet/>
      <dgm:spPr/>
      <dgm:t>
        <a:bodyPr/>
        <a:lstStyle/>
        <a:p>
          <a:endParaRPr lang="en-US"/>
        </a:p>
      </dgm:t>
    </dgm:pt>
    <dgm:pt modelId="{8F60CE34-1EF7-41A4-B149-6155EBC879B2}" type="sibTrans" cxnId="{EF2AF9F3-D558-4C7A-AC97-01EDE8D069C9}">
      <dgm:prSet/>
      <dgm:spPr/>
      <dgm:t>
        <a:bodyPr/>
        <a:lstStyle/>
        <a:p>
          <a:endParaRPr lang="en-US"/>
        </a:p>
      </dgm:t>
    </dgm:pt>
    <dgm:pt modelId="{66C635D2-118C-4DBA-9E61-1D65D99B377B}">
      <dgm:prSet phldrT="[Text]" custT="1"/>
      <dgm:spPr/>
      <dgm:t>
        <a:bodyPr/>
        <a:lstStyle/>
        <a:p>
          <a:r>
            <a:rPr lang="en-US" sz="3600" dirty="0"/>
            <a:t>Real property</a:t>
          </a:r>
        </a:p>
      </dgm:t>
    </dgm:pt>
    <dgm:pt modelId="{DCBF78A9-3E85-4A3B-9E91-F9D30AFB5695}" type="parTrans" cxnId="{771A9365-8A0B-495F-B1CE-589E94CB3DE5}">
      <dgm:prSet/>
      <dgm:spPr/>
      <dgm:t>
        <a:bodyPr/>
        <a:lstStyle/>
        <a:p>
          <a:endParaRPr lang="en-US"/>
        </a:p>
      </dgm:t>
    </dgm:pt>
    <dgm:pt modelId="{1E7BCE1A-8F6E-485A-B5C1-8A5CEDF6F300}" type="sibTrans" cxnId="{771A9365-8A0B-495F-B1CE-589E94CB3DE5}">
      <dgm:prSet/>
      <dgm:spPr/>
      <dgm:t>
        <a:bodyPr/>
        <a:lstStyle/>
        <a:p>
          <a:endParaRPr lang="en-US"/>
        </a:p>
      </dgm:t>
    </dgm:pt>
    <dgm:pt modelId="{87CC71C2-8374-4C3B-976E-E4CC63488C73}">
      <dgm:prSet phldrT="[Text]"/>
      <dgm:spPr/>
      <dgm:t>
        <a:bodyPr/>
        <a:lstStyle/>
        <a:p>
          <a:endParaRPr lang="en-US" sz="3200" dirty="0"/>
        </a:p>
      </dgm:t>
    </dgm:pt>
    <dgm:pt modelId="{1E3314FC-102C-4C69-80C5-61693EB12E27}" type="parTrans" cxnId="{AF82D41B-7F8F-4FE8-98BF-B88714C8DF43}">
      <dgm:prSet/>
      <dgm:spPr/>
      <dgm:t>
        <a:bodyPr/>
        <a:lstStyle/>
        <a:p>
          <a:endParaRPr lang="en-US"/>
        </a:p>
      </dgm:t>
    </dgm:pt>
    <dgm:pt modelId="{0E031E27-D1F1-4593-8229-E07643AAFBDC}" type="sibTrans" cxnId="{AF82D41B-7F8F-4FE8-98BF-B88714C8DF43}">
      <dgm:prSet/>
      <dgm:spPr/>
      <dgm:t>
        <a:bodyPr/>
        <a:lstStyle/>
        <a:p>
          <a:endParaRPr lang="en-US"/>
        </a:p>
      </dgm:t>
    </dgm:pt>
    <dgm:pt modelId="{63B729BB-4D11-496A-9B59-1796E95ADF93}">
      <dgm:prSet phldrT="[Text]" custT="1"/>
      <dgm:spPr/>
      <dgm:t>
        <a:bodyPr/>
        <a:lstStyle/>
        <a:p>
          <a:r>
            <a:rPr lang="en-US" sz="3600" dirty="0"/>
            <a:t>Goods (commodities)</a:t>
          </a:r>
        </a:p>
      </dgm:t>
    </dgm:pt>
    <dgm:pt modelId="{E55A4DA1-D71A-4BAA-9D0E-F49577399B93}" type="parTrans" cxnId="{BB791138-1836-425C-9F9C-7B1A0513AD16}">
      <dgm:prSet/>
      <dgm:spPr/>
      <dgm:t>
        <a:bodyPr/>
        <a:lstStyle/>
        <a:p>
          <a:endParaRPr lang="en-US"/>
        </a:p>
      </dgm:t>
    </dgm:pt>
    <dgm:pt modelId="{44B3A75E-4135-4215-9168-18B567A98EA6}" type="sibTrans" cxnId="{BB791138-1836-425C-9F9C-7B1A0513AD16}">
      <dgm:prSet/>
      <dgm:spPr/>
      <dgm:t>
        <a:bodyPr/>
        <a:lstStyle/>
        <a:p>
          <a:endParaRPr lang="en-US"/>
        </a:p>
      </dgm:t>
    </dgm:pt>
    <dgm:pt modelId="{CEEF3253-1E38-4D33-87AB-B85B34B04B3D}">
      <dgm:prSet phldrT="[Text]" custT="1"/>
      <dgm:spPr/>
      <dgm:t>
        <a:bodyPr/>
        <a:lstStyle/>
        <a:p>
          <a:r>
            <a:rPr lang="en-US" sz="3600" dirty="0"/>
            <a:t>Services (includes leases)</a:t>
          </a:r>
        </a:p>
      </dgm:t>
    </dgm:pt>
    <dgm:pt modelId="{F8DD7412-2BA2-49A2-8223-6FE989CD00DB}" type="parTrans" cxnId="{C21F2B31-ECF6-4FE5-9A8C-9E3D546032DD}">
      <dgm:prSet/>
      <dgm:spPr/>
      <dgm:t>
        <a:bodyPr/>
        <a:lstStyle/>
        <a:p>
          <a:endParaRPr lang="en-US"/>
        </a:p>
      </dgm:t>
    </dgm:pt>
    <dgm:pt modelId="{9938476A-DFCB-4F6A-A02E-7835889F16ED}" type="sibTrans" cxnId="{C21F2B31-ECF6-4FE5-9A8C-9E3D546032DD}">
      <dgm:prSet/>
      <dgm:spPr/>
      <dgm:t>
        <a:bodyPr/>
        <a:lstStyle/>
        <a:p>
          <a:endParaRPr lang="en-US"/>
        </a:p>
      </dgm:t>
    </dgm:pt>
    <dgm:pt modelId="{465ACDB3-6E9B-4EC4-BA20-963F38BF1F18}">
      <dgm:prSet phldrT="[Text]"/>
      <dgm:spPr/>
      <dgm:t>
        <a:bodyPr/>
        <a:lstStyle/>
        <a:p>
          <a:endParaRPr lang="en-US" sz="3200" dirty="0"/>
        </a:p>
      </dgm:t>
    </dgm:pt>
    <dgm:pt modelId="{EC431440-9DD7-46DF-9D95-A89D5117D0BD}" type="parTrans" cxnId="{E2B2FDEE-703C-4127-9E90-7D5556BB09A6}">
      <dgm:prSet/>
      <dgm:spPr/>
      <dgm:t>
        <a:bodyPr/>
        <a:lstStyle/>
        <a:p>
          <a:endParaRPr lang="en-US"/>
        </a:p>
      </dgm:t>
    </dgm:pt>
    <dgm:pt modelId="{A80BA017-285D-4418-B3E6-0D7490F639A4}" type="sibTrans" cxnId="{E2B2FDEE-703C-4127-9E90-7D5556BB09A6}">
      <dgm:prSet/>
      <dgm:spPr/>
      <dgm:t>
        <a:bodyPr/>
        <a:lstStyle/>
        <a:p>
          <a:endParaRPr lang="en-US"/>
        </a:p>
      </dgm:t>
    </dgm:pt>
    <dgm:pt modelId="{2C01A403-4819-49C4-8A37-3733BB078ED3}">
      <dgm:prSet phldrT="[Text]"/>
      <dgm:spPr/>
      <dgm:t>
        <a:bodyPr/>
        <a:lstStyle/>
        <a:p>
          <a:endParaRPr lang="en-US" sz="3200" dirty="0"/>
        </a:p>
      </dgm:t>
    </dgm:pt>
    <dgm:pt modelId="{3673C9BB-DA04-4C72-B1C2-ABE9FD8AD6D7}" type="parTrans" cxnId="{26B75C34-DE13-4BA8-88C3-BD1694F085AA}">
      <dgm:prSet/>
      <dgm:spPr/>
      <dgm:t>
        <a:bodyPr/>
        <a:lstStyle/>
        <a:p>
          <a:endParaRPr lang="en-US"/>
        </a:p>
      </dgm:t>
    </dgm:pt>
    <dgm:pt modelId="{A3D64F6D-6397-4237-B68B-D082F19659BE}" type="sibTrans" cxnId="{26B75C34-DE13-4BA8-88C3-BD1694F085AA}">
      <dgm:prSet/>
      <dgm:spPr/>
      <dgm:t>
        <a:bodyPr/>
        <a:lstStyle/>
        <a:p>
          <a:endParaRPr lang="en-US"/>
        </a:p>
      </dgm:t>
    </dgm:pt>
    <dgm:pt modelId="{168B5A9C-1970-4F96-B336-CD5CD1D5FC46}" type="pres">
      <dgm:prSet presAssocID="{ED6F6C9C-6E42-4B45-88B1-B9535D90E578}" presName="linear" presStyleCnt="0">
        <dgm:presLayoutVars>
          <dgm:animLvl val="lvl"/>
          <dgm:resizeHandles val="exact"/>
        </dgm:presLayoutVars>
      </dgm:prSet>
      <dgm:spPr/>
      <dgm:t>
        <a:bodyPr/>
        <a:lstStyle/>
        <a:p>
          <a:endParaRPr lang="en-US"/>
        </a:p>
      </dgm:t>
    </dgm:pt>
    <dgm:pt modelId="{65CC2E48-0A80-4596-B142-799925A0199C}" type="pres">
      <dgm:prSet presAssocID="{71141656-4A4F-4997-A517-C0B8CF18FAAF}" presName="parentText" presStyleLbl="node1" presStyleIdx="0" presStyleCnt="1" custScaleY="72699" custLinFactY="-432" custLinFactNeighborX="151" custLinFactNeighborY="-100000">
        <dgm:presLayoutVars>
          <dgm:chMax val="0"/>
          <dgm:bulletEnabled val="1"/>
        </dgm:presLayoutVars>
      </dgm:prSet>
      <dgm:spPr/>
      <dgm:t>
        <a:bodyPr/>
        <a:lstStyle/>
        <a:p>
          <a:endParaRPr lang="en-US"/>
        </a:p>
      </dgm:t>
    </dgm:pt>
    <dgm:pt modelId="{D3BFDB35-9B6D-41AF-BD61-D3B8107A6DB8}" type="pres">
      <dgm:prSet presAssocID="{71141656-4A4F-4997-A517-C0B8CF18FAAF}" presName="childText" presStyleLbl="revTx" presStyleIdx="0" presStyleCnt="1" custScaleY="101286" custLinFactNeighborY="2374">
        <dgm:presLayoutVars>
          <dgm:bulletEnabled val="1"/>
        </dgm:presLayoutVars>
      </dgm:prSet>
      <dgm:spPr/>
      <dgm:t>
        <a:bodyPr/>
        <a:lstStyle/>
        <a:p>
          <a:endParaRPr lang="en-US"/>
        </a:p>
      </dgm:t>
    </dgm:pt>
  </dgm:ptLst>
  <dgm:cxnLst>
    <dgm:cxn modelId="{1027153A-CD58-4A28-B376-CCDF7473A8DE}" type="presOf" srcId="{2C01A403-4819-49C4-8A37-3733BB078ED3}" destId="{D3BFDB35-9B6D-41AF-BD61-D3B8107A6DB8}" srcOrd="0" destOrd="3" presId="urn:microsoft.com/office/officeart/2005/8/layout/vList2"/>
    <dgm:cxn modelId="{AF82D41B-7F8F-4FE8-98BF-B88714C8DF43}" srcId="{71141656-4A4F-4997-A517-C0B8CF18FAAF}" destId="{87CC71C2-8374-4C3B-976E-E4CC63488C73}" srcOrd="5" destOrd="0" parTransId="{1E3314FC-102C-4C69-80C5-61693EB12E27}" sibTransId="{0E031E27-D1F1-4593-8229-E07643AAFBDC}"/>
    <dgm:cxn modelId="{BB791138-1836-425C-9F9C-7B1A0513AD16}" srcId="{71141656-4A4F-4997-A517-C0B8CF18FAAF}" destId="{63B729BB-4D11-496A-9B59-1796E95ADF93}" srcOrd="2" destOrd="0" parTransId="{E55A4DA1-D71A-4BAA-9D0E-F49577399B93}" sibTransId="{44B3A75E-4135-4215-9168-18B567A98EA6}"/>
    <dgm:cxn modelId="{CDFEBAE9-F6EF-4A54-B67B-8471FB4D6BE0}" type="presOf" srcId="{87CC71C2-8374-4C3B-976E-E4CC63488C73}" destId="{D3BFDB35-9B6D-41AF-BD61-D3B8107A6DB8}" srcOrd="0" destOrd="5" presId="urn:microsoft.com/office/officeart/2005/8/layout/vList2"/>
    <dgm:cxn modelId="{8F9A5BC2-7F45-435A-9604-53141A302A13}" type="presOf" srcId="{71141656-4A4F-4997-A517-C0B8CF18FAAF}" destId="{65CC2E48-0A80-4596-B142-799925A0199C}" srcOrd="0" destOrd="0" presId="urn:microsoft.com/office/officeart/2005/8/layout/vList2"/>
    <dgm:cxn modelId="{02A718B3-31BA-421A-82AA-C43FF71D958B}" type="presOf" srcId="{CEEF3253-1E38-4D33-87AB-B85B34B04B3D}" destId="{D3BFDB35-9B6D-41AF-BD61-D3B8107A6DB8}" srcOrd="0" destOrd="4" presId="urn:microsoft.com/office/officeart/2005/8/layout/vList2"/>
    <dgm:cxn modelId="{A7534B30-6E01-413F-822D-6A374C13AAC5}" type="presOf" srcId="{465ACDB3-6E9B-4EC4-BA20-963F38BF1F18}" destId="{D3BFDB35-9B6D-41AF-BD61-D3B8107A6DB8}" srcOrd="0" destOrd="1" presId="urn:microsoft.com/office/officeart/2005/8/layout/vList2"/>
    <dgm:cxn modelId="{0EBA3EEC-01E9-4922-BB7F-BD5975730C5E}" type="presOf" srcId="{66C635D2-118C-4DBA-9E61-1D65D99B377B}" destId="{D3BFDB35-9B6D-41AF-BD61-D3B8107A6DB8}" srcOrd="0" destOrd="0" presId="urn:microsoft.com/office/officeart/2005/8/layout/vList2"/>
    <dgm:cxn modelId="{EF2AF9F3-D558-4C7A-AC97-01EDE8D069C9}" srcId="{ED6F6C9C-6E42-4B45-88B1-B9535D90E578}" destId="{71141656-4A4F-4997-A517-C0B8CF18FAAF}" srcOrd="0" destOrd="0" parTransId="{B41E69C9-D98D-4662-AF0E-E13451C2FD19}" sibTransId="{8F60CE34-1EF7-41A4-B149-6155EBC879B2}"/>
    <dgm:cxn modelId="{771A9365-8A0B-495F-B1CE-589E94CB3DE5}" srcId="{71141656-4A4F-4997-A517-C0B8CF18FAAF}" destId="{66C635D2-118C-4DBA-9E61-1D65D99B377B}" srcOrd="0" destOrd="0" parTransId="{DCBF78A9-3E85-4A3B-9E91-F9D30AFB5695}" sibTransId="{1E7BCE1A-8F6E-485A-B5C1-8A5CEDF6F300}"/>
    <dgm:cxn modelId="{C21F2B31-ECF6-4FE5-9A8C-9E3D546032DD}" srcId="{71141656-4A4F-4997-A517-C0B8CF18FAAF}" destId="{CEEF3253-1E38-4D33-87AB-B85B34B04B3D}" srcOrd="4" destOrd="0" parTransId="{F8DD7412-2BA2-49A2-8223-6FE989CD00DB}" sibTransId="{9938476A-DFCB-4F6A-A02E-7835889F16ED}"/>
    <dgm:cxn modelId="{0F1156C2-F9D6-48E8-A985-98BEB13A5578}" type="presOf" srcId="{63B729BB-4D11-496A-9B59-1796E95ADF93}" destId="{D3BFDB35-9B6D-41AF-BD61-D3B8107A6DB8}" srcOrd="0" destOrd="2" presId="urn:microsoft.com/office/officeart/2005/8/layout/vList2"/>
    <dgm:cxn modelId="{26B75C34-DE13-4BA8-88C3-BD1694F085AA}" srcId="{71141656-4A4F-4997-A517-C0B8CF18FAAF}" destId="{2C01A403-4819-49C4-8A37-3733BB078ED3}" srcOrd="3" destOrd="0" parTransId="{3673C9BB-DA04-4C72-B1C2-ABE9FD8AD6D7}" sibTransId="{A3D64F6D-6397-4237-B68B-D082F19659BE}"/>
    <dgm:cxn modelId="{E2B2FDEE-703C-4127-9E90-7D5556BB09A6}" srcId="{71141656-4A4F-4997-A517-C0B8CF18FAAF}" destId="{465ACDB3-6E9B-4EC4-BA20-963F38BF1F18}" srcOrd="1" destOrd="0" parTransId="{EC431440-9DD7-46DF-9D95-A89D5117D0BD}" sibTransId="{A80BA017-285D-4418-B3E6-0D7490F639A4}"/>
    <dgm:cxn modelId="{39FD75E0-816F-40E9-909E-C25DC526EEF7}" type="presOf" srcId="{ED6F6C9C-6E42-4B45-88B1-B9535D90E578}" destId="{168B5A9C-1970-4F96-B336-CD5CD1D5FC46}" srcOrd="0" destOrd="0" presId="urn:microsoft.com/office/officeart/2005/8/layout/vList2"/>
    <dgm:cxn modelId="{E87E111C-546A-42D8-AC2E-712A75AD52B8}" type="presParOf" srcId="{168B5A9C-1970-4F96-B336-CD5CD1D5FC46}" destId="{65CC2E48-0A80-4596-B142-799925A0199C}" srcOrd="0" destOrd="0" presId="urn:microsoft.com/office/officeart/2005/8/layout/vList2"/>
    <dgm:cxn modelId="{C7313505-06F8-469D-B6C8-EBADD59F1193}" type="presParOf" srcId="{168B5A9C-1970-4F96-B336-CD5CD1D5FC46}" destId="{D3BFDB35-9B6D-41AF-BD61-D3B8107A6DB8}"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D6F6C9C-6E42-4B45-88B1-B9535D90E57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1141656-4A4F-4997-A517-C0B8CF18FAAF}">
      <dgm:prSet phldrT="[Text]"/>
      <dgm:spPr/>
      <dgm:t>
        <a:bodyPr/>
        <a:lstStyle/>
        <a:p>
          <a:r>
            <a:rPr lang="en-US" dirty="0"/>
            <a:t>Amount </a:t>
          </a:r>
        </a:p>
      </dgm:t>
    </dgm:pt>
    <dgm:pt modelId="{B41E69C9-D98D-4662-AF0E-E13451C2FD19}" type="parTrans" cxnId="{EF2AF9F3-D558-4C7A-AC97-01EDE8D069C9}">
      <dgm:prSet/>
      <dgm:spPr/>
      <dgm:t>
        <a:bodyPr/>
        <a:lstStyle/>
        <a:p>
          <a:endParaRPr lang="en-US"/>
        </a:p>
      </dgm:t>
    </dgm:pt>
    <dgm:pt modelId="{8F60CE34-1EF7-41A4-B149-6155EBC879B2}" type="sibTrans" cxnId="{EF2AF9F3-D558-4C7A-AC97-01EDE8D069C9}">
      <dgm:prSet/>
      <dgm:spPr/>
      <dgm:t>
        <a:bodyPr/>
        <a:lstStyle/>
        <a:p>
          <a:endParaRPr lang="en-US"/>
        </a:p>
      </dgm:t>
    </dgm:pt>
    <dgm:pt modelId="{66C635D2-118C-4DBA-9E61-1D65D99B377B}">
      <dgm:prSet phldrT="[Text]" custT="1"/>
      <dgm:spPr/>
      <dgm:t>
        <a:bodyPr/>
        <a:lstStyle/>
        <a:p>
          <a:r>
            <a:rPr lang="en-US" sz="3600" dirty="0"/>
            <a:t>Total Contract Value (TCV) is reasonably expected to be $25,000 or more.*</a:t>
          </a:r>
        </a:p>
      </dgm:t>
    </dgm:pt>
    <dgm:pt modelId="{DCBF78A9-3E85-4A3B-9E91-F9D30AFB5695}" type="parTrans" cxnId="{771A9365-8A0B-495F-B1CE-589E94CB3DE5}">
      <dgm:prSet/>
      <dgm:spPr/>
      <dgm:t>
        <a:bodyPr/>
        <a:lstStyle/>
        <a:p>
          <a:endParaRPr lang="en-US"/>
        </a:p>
      </dgm:t>
    </dgm:pt>
    <dgm:pt modelId="{1E7BCE1A-8F6E-485A-B5C1-8A5CEDF6F300}" type="sibTrans" cxnId="{771A9365-8A0B-495F-B1CE-589E94CB3DE5}">
      <dgm:prSet/>
      <dgm:spPr/>
      <dgm:t>
        <a:bodyPr/>
        <a:lstStyle/>
        <a:p>
          <a:endParaRPr lang="en-US"/>
        </a:p>
      </dgm:t>
    </dgm:pt>
    <dgm:pt modelId="{E1DEE38B-E73D-4993-B6AB-E8899D14386A}">
      <dgm:prSet phldrT="[Text]" custT="1"/>
      <dgm:spPr/>
      <dgm:t>
        <a:bodyPr/>
        <a:lstStyle/>
        <a:p>
          <a:r>
            <a:rPr lang="en-US" sz="3600" dirty="0"/>
            <a:t> TCV = Term (Years) x Cost Per Year</a:t>
          </a:r>
        </a:p>
      </dgm:t>
    </dgm:pt>
    <dgm:pt modelId="{0BD9FFE3-A0DF-4CF4-BB53-A984935C82D0}" type="parTrans" cxnId="{6C24DC02-DA1B-4797-841B-6844672882F5}">
      <dgm:prSet/>
      <dgm:spPr/>
      <dgm:t>
        <a:bodyPr/>
        <a:lstStyle/>
        <a:p>
          <a:endParaRPr lang="en-US"/>
        </a:p>
      </dgm:t>
    </dgm:pt>
    <dgm:pt modelId="{694B80DB-72DA-4CFB-8570-76A3A070CA92}" type="sibTrans" cxnId="{6C24DC02-DA1B-4797-841B-6844672882F5}">
      <dgm:prSet/>
      <dgm:spPr/>
      <dgm:t>
        <a:bodyPr/>
        <a:lstStyle/>
        <a:p>
          <a:endParaRPr lang="en-US"/>
        </a:p>
      </dgm:t>
    </dgm:pt>
    <dgm:pt modelId="{F5A169EB-D4E3-4B35-BE45-609EF821664A}">
      <dgm:prSet phldrT="[Text]" custT="1"/>
      <dgm:spPr/>
      <dgm:t>
        <a:bodyPr/>
        <a:lstStyle/>
        <a:p>
          <a:pPr>
            <a:buNone/>
          </a:pPr>
          <a:r>
            <a:rPr lang="en-US" sz="3600" dirty="0"/>
            <a:t>* </a:t>
          </a:r>
          <a:r>
            <a:rPr lang="en-US" sz="2800" b="1" i="1" dirty="0"/>
            <a:t>NYS State Funds (all or partial) </a:t>
          </a:r>
        </a:p>
      </dgm:t>
    </dgm:pt>
    <dgm:pt modelId="{0A77D21A-411C-4229-9BD9-FA0B8CBD5FE1}" type="parTrans" cxnId="{8921909D-A952-4F82-9D6E-2C4A40BE48CF}">
      <dgm:prSet/>
      <dgm:spPr/>
      <dgm:t>
        <a:bodyPr/>
        <a:lstStyle/>
        <a:p>
          <a:endParaRPr lang="en-US"/>
        </a:p>
      </dgm:t>
    </dgm:pt>
    <dgm:pt modelId="{1C6CA57A-C9DF-4F3B-8A91-C9F0F4C6879D}" type="sibTrans" cxnId="{8921909D-A952-4F82-9D6E-2C4A40BE48CF}">
      <dgm:prSet/>
      <dgm:spPr/>
      <dgm:t>
        <a:bodyPr/>
        <a:lstStyle/>
        <a:p>
          <a:endParaRPr lang="en-US"/>
        </a:p>
      </dgm:t>
    </dgm:pt>
    <dgm:pt modelId="{AF9DDADC-2712-45DE-9E4A-ADB329E54417}">
      <dgm:prSet phldrT="[Text]" custT="1"/>
      <dgm:spPr/>
      <dgm:t>
        <a:bodyPr/>
        <a:lstStyle/>
        <a:p>
          <a:endParaRPr lang="en-US" sz="3200" dirty="0"/>
        </a:p>
      </dgm:t>
    </dgm:pt>
    <dgm:pt modelId="{05C4A859-75CA-49F0-9186-425A13B321C7}" type="parTrans" cxnId="{1E29BDB3-E758-44D0-89CC-ABBBCCB47F47}">
      <dgm:prSet/>
      <dgm:spPr/>
      <dgm:t>
        <a:bodyPr/>
        <a:lstStyle/>
        <a:p>
          <a:endParaRPr lang="en-US"/>
        </a:p>
      </dgm:t>
    </dgm:pt>
    <dgm:pt modelId="{EF81DF56-6FCE-4FA9-A35D-E95BB88B843B}" type="sibTrans" cxnId="{1E29BDB3-E758-44D0-89CC-ABBBCCB47F47}">
      <dgm:prSet/>
      <dgm:spPr/>
      <dgm:t>
        <a:bodyPr/>
        <a:lstStyle/>
        <a:p>
          <a:endParaRPr lang="en-US"/>
        </a:p>
      </dgm:t>
    </dgm:pt>
    <dgm:pt modelId="{6DD076BA-DF7A-4BDC-AF74-0436D8D352B8}">
      <dgm:prSet phldrT="[Text]" custT="1"/>
      <dgm:spPr/>
      <dgm:t>
        <a:bodyPr/>
        <a:lstStyle/>
        <a:p>
          <a:pPr>
            <a:buNone/>
          </a:pPr>
          <a:endParaRPr lang="en-US" sz="3200" dirty="0"/>
        </a:p>
      </dgm:t>
    </dgm:pt>
    <dgm:pt modelId="{426B6F7D-3850-44DC-B99D-8FF334F4E4F8}" type="parTrans" cxnId="{D331CE60-913C-48E5-8DFD-C03FE7438483}">
      <dgm:prSet/>
      <dgm:spPr/>
      <dgm:t>
        <a:bodyPr/>
        <a:lstStyle/>
        <a:p>
          <a:endParaRPr lang="en-US"/>
        </a:p>
      </dgm:t>
    </dgm:pt>
    <dgm:pt modelId="{FFC02917-DA3B-4018-ABC8-006AACAE6E28}" type="sibTrans" cxnId="{D331CE60-913C-48E5-8DFD-C03FE7438483}">
      <dgm:prSet/>
      <dgm:spPr/>
      <dgm:t>
        <a:bodyPr/>
        <a:lstStyle/>
        <a:p>
          <a:endParaRPr lang="en-US"/>
        </a:p>
      </dgm:t>
    </dgm:pt>
    <dgm:pt modelId="{168B5A9C-1970-4F96-B336-CD5CD1D5FC46}" type="pres">
      <dgm:prSet presAssocID="{ED6F6C9C-6E42-4B45-88B1-B9535D90E578}" presName="linear" presStyleCnt="0">
        <dgm:presLayoutVars>
          <dgm:animLvl val="lvl"/>
          <dgm:resizeHandles val="exact"/>
        </dgm:presLayoutVars>
      </dgm:prSet>
      <dgm:spPr/>
      <dgm:t>
        <a:bodyPr/>
        <a:lstStyle/>
        <a:p>
          <a:endParaRPr lang="en-US"/>
        </a:p>
      </dgm:t>
    </dgm:pt>
    <dgm:pt modelId="{65CC2E48-0A80-4596-B142-799925A0199C}" type="pres">
      <dgm:prSet presAssocID="{71141656-4A4F-4997-A517-C0B8CF18FAAF}" presName="parentText" presStyleLbl="node1" presStyleIdx="0" presStyleCnt="1" custScaleY="72699" custLinFactNeighborY="-8091">
        <dgm:presLayoutVars>
          <dgm:chMax val="0"/>
          <dgm:bulletEnabled val="1"/>
        </dgm:presLayoutVars>
      </dgm:prSet>
      <dgm:spPr/>
      <dgm:t>
        <a:bodyPr/>
        <a:lstStyle/>
        <a:p>
          <a:endParaRPr lang="en-US"/>
        </a:p>
      </dgm:t>
    </dgm:pt>
    <dgm:pt modelId="{D3BFDB35-9B6D-41AF-BD61-D3B8107A6DB8}" type="pres">
      <dgm:prSet presAssocID="{71141656-4A4F-4997-A517-C0B8CF18FAAF}" presName="childText" presStyleLbl="revTx" presStyleIdx="0" presStyleCnt="1" custScaleY="105480" custLinFactNeighborX="251" custLinFactNeighborY="-7322">
        <dgm:presLayoutVars>
          <dgm:bulletEnabled val="1"/>
        </dgm:presLayoutVars>
      </dgm:prSet>
      <dgm:spPr/>
      <dgm:t>
        <a:bodyPr/>
        <a:lstStyle/>
        <a:p>
          <a:endParaRPr lang="en-US"/>
        </a:p>
      </dgm:t>
    </dgm:pt>
  </dgm:ptLst>
  <dgm:cxnLst>
    <dgm:cxn modelId="{8F9A5BC2-7F45-435A-9604-53141A302A13}" type="presOf" srcId="{71141656-4A4F-4997-A517-C0B8CF18FAAF}" destId="{65CC2E48-0A80-4596-B142-799925A0199C}" srcOrd="0" destOrd="0" presId="urn:microsoft.com/office/officeart/2005/8/layout/vList2"/>
    <dgm:cxn modelId="{6C24DC02-DA1B-4797-841B-6844672882F5}" srcId="{71141656-4A4F-4997-A517-C0B8CF18FAAF}" destId="{E1DEE38B-E73D-4993-B6AB-E8899D14386A}" srcOrd="2" destOrd="0" parTransId="{0BD9FFE3-A0DF-4CF4-BB53-A984935C82D0}" sibTransId="{694B80DB-72DA-4CFB-8570-76A3A070CA92}"/>
    <dgm:cxn modelId="{52F20FC3-81FA-44B4-9749-9ACDD92121D0}" type="presOf" srcId="{AF9DDADC-2712-45DE-9E4A-ADB329E54417}" destId="{D3BFDB35-9B6D-41AF-BD61-D3B8107A6DB8}" srcOrd="0" destOrd="3" presId="urn:microsoft.com/office/officeart/2005/8/layout/vList2"/>
    <dgm:cxn modelId="{0EBA3EEC-01E9-4922-BB7F-BD5975730C5E}" type="presOf" srcId="{66C635D2-118C-4DBA-9E61-1D65D99B377B}" destId="{D3BFDB35-9B6D-41AF-BD61-D3B8107A6DB8}" srcOrd="0" destOrd="0" presId="urn:microsoft.com/office/officeart/2005/8/layout/vList2"/>
    <dgm:cxn modelId="{EF2AF9F3-D558-4C7A-AC97-01EDE8D069C9}" srcId="{ED6F6C9C-6E42-4B45-88B1-B9535D90E578}" destId="{71141656-4A4F-4997-A517-C0B8CF18FAAF}" srcOrd="0" destOrd="0" parTransId="{B41E69C9-D98D-4662-AF0E-E13451C2FD19}" sibTransId="{8F60CE34-1EF7-41A4-B149-6155EBC879B2}"/>
    <dgm:cxn modelId="{8921909D-A952-4F82-9D6E-2C4A40BE48CF}" srcId="{71141656-4A4F-4997-A517-C0B8CF18FAAF}" destId="{F5A169EB-D4E3-4B35-BE45-609EF821664A}" srcOrd="4" destOrd="0" parTransId="{0A77D21A-411C-4229-9BD9-FA0B8CBD5FE1}" sibTransId="{1C6CA57A-C9DF-4F3B-8A91-C9F0F4C6879D}"/>
    <dgm:cxn modelId="{1E29BDB3-E758-44D0-89CC-ABBBCCB47F47}" srcId="{71141656-4A4F-4997-A517-C0B8CF18FAAF}" destId="{AF9DDADC-2712-45DE-9E4A-ADB329E54417}" srcOrd="3" destOrd="0" parTransId="{05C4A859-75CA-49F0-9186-425A13B321C7}" sibTransId="{EF81DF56-6FCE-4FA9-A35D-E95BB88B843B}"/>
    <dgm:cxn modelId="{91D56975-0BA5-4EA5-9379-88E41D342142}" type="presOf" srcId="{F5A169EB-D4E3-4B35-BE45-609EF821664A}" destId="{D3BFDB35-9B6D-41AF-BD61-D3B8107A6DB8}" srcOrd="0" destOrd="4" presId="urn:microsoft.com/office/officeart/2005/8/layout/vList2"/>
    <dgm:cxn modelId="{39FD75E0-816F-40E9-909E-C25DC526EEF7}" type="presOf" srcId="{ED6F6C9C-6E42-4B45-88B1-B9535D90E578}" destId="{168B5A9C-1970-4F96-B336-CD5CD1D5FC46}" srcOrd="0" destOrd="0" presId="urn:microsoft.com/office/officeart/2005/8/layout/vList2"/>
    <dgm:cxn modelId="{771A9365-8A0B-495F-B1CE-589E94CB3DE5}" srcId="{71141656-4A4F-4997-A517-C0B8CF18FAAF}" destId="{66C635D2-118C-4DBA-9E61-1D65D99B377B}" srcOrd="0" destOrd="0" parTransId="{DCBF78A9-3E85-4A3B-9E91-F9D30AFB5695}" sibTransId="{1E7BCE1A-8F6E-485A-B5C1-8A5CEDF6F300}"/>
    <dgm:cxn modelId="{B92FE9F6-67BD-46AF-89B7-D1795CB1E7EC}" type="presOf" srcId="{E1DEE38B-E73D-4993-B6AB-E8899D14386A}" destId="{D3BFDB35-9B6D-41AF-BD61-D3B8107A6DB8}" srcOrd="0" destOrd="2" presId="urn:microsoft.com/office/officeart/2005/8/layout/vList2"/>
    <dgm:cxn modelId="{CB957739-60F9-4F09-9B62-DE4121FF61B5}" type="presOf" srcId="{6DD076BA-DF7A-4BDC-AF74-0436D8D352B8}" destId="{D3BFDB35-9B6D-41AF-BD61-D3B8107A6DB8}" srcOrd="0" destOrd="1" presId="urn:microsoft.com/office/officeart/2005/8/layout/vList2"/>
    <dgm:cxn modelId="{D331CE60-913C-48E5-8DFD-C03FE7438483}" srcId="{71141656-4A4F-4997-A517-C0B8CF18FAAF}" destId="{6DD076BA-DF7A-4BDC-AF74-0436D8D352B8}" srcOrd="1" destOrd="0" parTransId="{426B6F7D-3850-44DC-B99D-8FF334F4E4F8}" sibTransId="{FFC02917-DA3B-4018-ABC8-006AACAE6E28}"/>
    <dgm:cxn modelId="{E87E111C-546A-42D8-AC2E-712A75AD52B8}" type="presParOf" srcId="{168B5A9C-1970-4F96-B336-CD5CD1D5FC46}" destId="{65CC2E48-0A80-4596-B142-799925A0199C}" srcOrd="0" destOrd="0" presId="urn:microsoft.com/office/officeart/2005/8/layout/vList2"/>
    <dgm:cxn modelId="{C7313505-06F8-469D-B6C8-EBADD59F1193}" type="presParOf" srcId="{168B5A9C-1970-4F96-B336-CD5CD1D5FC46}" destId="{D3BFDB35-9B6D-41AF-BD61-D3B8107A6DB8}"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D6F6C9C-6E42-4B45-88B1-B9535D90E57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1141656-4A4F-4997-A517-C0B8CF18FAAF}">
      <dgm:prSet phldrT="[Text]"/>
      <dgm:spPr/>
      <dgm:t>
        <a:bodyPr/>
        <a:lstStyle/>
        <a:p>
          <a:r>
            <a:rPr lang="en-US" dirty="0"/>
            <a:t>When </a:t>
          </a:r>
        </a:p>
      </dgm:t>
    </dgm:pt>
    <dgm:pt modelId="{B41E69C9-D98D-4662-AF0E-E13451C2FD19}" type="parTrans" cxnId="{EF2AF9F3-D558-4C7A-AC97-01EDE8D069C9}">
      <dgm:prSet/>
      <dgm:spPr/>
      <dgm:t>
        <a:bodyPr/>
        <a:lstStyle/>
        <a:p>
          <a:endParaRPr lang="en-US"/>
        </a:p>
      </dgm:t>
    </dgm:pt>
    <dgm:pt modelId="{8F60CE34-1EF7-41A4-B149-6155EBC879B2}" type="sibTrans" cxnId="{EF2AF9F3-D558-4C7A-AC97-01EDE8D069C9}">
      <dgm:prSet/>
      <dgm:spPr/>
      <dgm:t>
        <a:bodyPr/>
        <a:lstStyle/>
        <a:p>
          <a:endParaRPr lang="en-US"/>
        </a:p>
      </dgm:t>
    </dgm:pt>
    <dgm:pt modelId="{66C635D2-118C-4DBA-9E61-1D65D99B377B}">
      <dgm:prSet phldrT="[Text]" custT="1"/>
      <dgm:spPr/>
      <dgm:t>
        <a:bodyPr/>
        <a:lstStyle/>
        <a:p>
          <a:r>
            <a:rPr lang="en-US" sz="3600" dirty="0"/>
            <a:t>Anytime before a procurement’s</a:t>
          </a:r>
          <a:r>
            <a:rPr lang="en-US" sz="3600" b="1" i="0" dirty="0"/>
            <a:t> Restricted Period</a:t>
          </a:r>
          <a:r>
            <a:rPr lang="en-US" sz="3600" dirty="0"/>
            <a:t>, which is the date of the earliest notice of intent to solicit offers/bids through the date of the final award </a:t>
          </a:r>
          <a:r>
            <a:rPr lang="en-US" sz="2800" i="1" dirty="0"/>
            <a:t>(if applicable, includes approval by Office s of the Attorney General and State Comptroller).</a:t>
          </a:r>
        </a:p>
      </dgm:t>
    </dgm:pt>
    <dgm:pt modelId="{DCBF78A9-3E85-4A3B-9E91-F9D30AFB5695}" type="parTrans" cxnId="{771A9365-8A0B-495F-B1CE-589E94CB3DE5}">
      <dgm:prSet/>
      <dgm:spPr/>
      <dgm:t>
        <a:bodyPr/>
        <a:lstStyle/>
        <a:p>
          <a:endParaRPr lang="en-US"/>
        </a:p>
      </dgm:t>
    </dgm:pt>
    <dgm:pt modelId="{1E7BCE1A-8F6E-485A-B5C1-8A5CEDF6F300}" type="sibTrans" cxnId="{771A9365-8A0B-495F-B1CE-589E94CB3DE5}">
      <dgm:prSet/>
      <dgm:spPr/>
      <dgm:t>
        <a:bodyPr/>
        <a:lstStyle/>
        <a:p>
          <a:endParaRPr lang="en-US"/>
        </a:p>
      </dgm:t>
    </dgm:pt>
    <dgm:pt modelId="{168B5A9C-1970-4F96-B336-CD5CD1D5FC46}" type="pres">
      <dgm:prSet presAssocID="{ED6F6C9C-6E42-4B45-88B1-B9535D90E578}" presName="linear" presStyleCnt="0">
        <dgm:presLayoutVars>
          <dgm:animLvl val="lvl"/>
          <dgm:resizeHandles val="exact"/>
        </dgm:presLayoutVars>
      </dgm:prSet>
      <dgm:spPr/>
      <dgm:t>
        <a:bodyPr/>
        <a:lstStyle/>
        <a:p>
          <a:endParaRPr lang="en-US"/>
        </a:p>
      </dgm:t>
    </dgm:pt>
    <dgm:pt modelId="{65CC2E48-0A80-4596-B142-799925A0199C}" type="pres">
      <dgm:prSet presAssocID="{71141656-4A4F-4997-A517-C0B8CF18FAAF}" presName="parentText" presStyleLbl="node1" presStyleIdx="0" presStyleCnt="1" custScaleY="72699" custLinFactY="-432" custLinFactNeighborX="151" custLinFactNeighborY="-100000">
        <dgm:presLayoutVars>
          <dgm:chMax val="0"/>
          <dgm:bulletEnabled val="1"/>
        </dgm:presLayoutVars>
      </dgm:prSet>
      <dgm:spPr/>
      <dgm:t>
        <a:bodyPr/>
        <a:lstStyle/>
        <a:p>
          <a:endParaRPr lang="en-US"/>
        </a:p>
      </dgm:t>
    </dgm:pt>
    <dgm:pt modelId="{D3BFDB35-9B6D-41AF-BD61-D3B8107A6DB8}" type="pres">
      <dgm:prSet presAssocID="{71141656-4A4F-4997-A517-C0B8CF18FAAF}" presName="childText" presStyleLbl="revTx" presStyleIdx="0" presStyleCnt="1" custScaleY="122682" custLinFactNeighborX="251" custLinFactNeighborY="6561">
        <dgm:presLayoutVars>
          <dgm:bulletEnabled val="1"/>
        </dgm:presLayoutVars>
      </dgm:prSet>
      <dgm:spPr/>
      <dgm:t>
        <a:bodyPr/>
        <a:lstStyle/>
        <a:p>
          <a:endParaRPr lang="en-US"/>
        </a:p>
      </dgm:t>
    </dgm:pt>
  </dgm:ptLst>
  <dgm:cxnLst>
    <dgm:cxn modelId="{8F9A5BC2-7F45-435A-9604-53141A302A13}" type="presOf" srcId="{71141656-4A4F-4997-A517-C0B8CF18FAAF}" destId="{65CC2E48-0A80-4596-B142-799925A0199C}" srcOrd="0" destOrd="0" presId="urn:microsoft.com/office/officeart/2005/8/layout/vList2"/>
    <dgm:cxn modelId="{EF2AF9F3-D558-4C7A-AC97-01EDE8D069C9}" srcId="{ED6F6C9C-6E42-4B45-88B1-B9535D90E578}" destId="{71141656-4A4F-4997-A517-C0B8CF18FAAF}" srcOrd="0" destOrd="0" parTransId="{B41E69C9-D98D-4662-AF0E-E13451C2FD19}" sibTransId="{8F60CE34-1EF7-41A4-B149-6155EBC879B2}"/>
    <dgm:cxn modelId="{39FD75E0-816F-40E9-909E-C25DC526EEF7}" type="presOf" srcId="{ED6F6C9C-6E42-4B45-88B1-B9535D90E578}" destId="{168B5A9C-1970-4F96-B336-CD5CD1D5FC46}" srcOrd="0" destOrd="0" presId="urn:microsoft.com/office/officeart/2005/8/layout/vList2"/>
    <dgm:cxn modelId="{0EBA3EEC-01E9-4922-BB7F-BD5975730C5E}" type="presOf" srcId="{66C635D2-118C-4DBA-9E61-1D65D99B377B}" destId="{D3BFDB35-9B6D-41AF-BD61-D3B8107A6DB8}" srcOrd="0" destOrd="0" presId="urn:microsoft.com/office/officeart/2005/8/layout/vList2"/>
    <dgm:cxn modelId="{771A9365-8A0B-495F-B1CE-589E94CB3DE5}" srcId="{71141656-4A4F-4997-A517-C0B8CF18FAAF}" destId="{66C635D2-118C-4DBA-9E61-1D65D99B377B}" srcOrd="0" destOrd="0" parTransId="{DCBF78A9-3E85-4A3B-9E91-F9D30AFB5695}" sibTransId="{1E7BCE1A-8F6E-485A-B5C1-8A5CEDF6F300}"/>
    <dgm:cxn modelId="{E87E111C-546A-42D8-AC2E-712A75AD52B8}" type="presParOf" srcId="{168B5A9C-1970-4F96-B336-CD5CD1D5FC46}" destId="{65CC2E48-0A80-4596-B142-799925A0199C}" srcOrd="0" destOrd="0" presId="urn:microsoft.com/office/officeart/2005/8/layout/vList2"/>
    <dgm:cxn modelId="{C7313505-06F8-469D-B6C8-EBADD59F1193}" type="presParOf" srcId="{168B5A9C-1970-4F96-B336-CD5CD1D5FC46}" destId="{D3BFDB35-9B6D-41AF-BD61-D3B8107A6DB8}"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D387BC-33D5-4635-ACE6-30C0E185EF2C}">
      <dsp:nvSpPr>
        <dsp:cNvPr id="0" name=""/>
        <dsp:cNvSpPr/>
      </dsp:nvSpPr>
      <dsp:spPr>
        <a:xfrm>
          <a:off x="0" y="407064"/>
          <a:ext cx="2193401" cy="2193396"/>
        </a:xfrm>
        <a:prstGeom prst="ellipse">
          <a:avLst/>
        </a:prstGeom>
        <a:solidFill>
          <a:schemeClr val="accent2">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a:t>Emails</a:t>
          </a:r>
        </a:p>
      </dsp:txBody>
      <dsp:txXfrm>
        <a:off x="321216" y="728279"/>
        <a:ext cx="1550969" cy="1550966"/>
      </dsp:txXfrm>
    </dsp:sp>
    <dsp:sp modelId="{48954B1F-3908-482F-BAAB-E4E636E0927E}">
      <dsp:nvSpPr>
        <dsp:cNvPr id="0" name=""/>
        <dsp:cNvSpPr/>
      </dsp:nvSpPr>
      <dsp:spPr>
        <a:xfrm>
          <a:off x="1127881" y="1869938"/>
          <a:ext cx="2193401" cy="2193396"/>
        </a:xfrm>
        <a:prstGeom prst="ellipse">
          <a:avLst/>
        </a:prstGeom>
        <a:solidFill>
          <a:schemeClr val="accent3">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a:t>Letters</a:t>
          </a:r>
        </a:p>
      </dsp:txBody>
      <dsp:txXfrm>
        <a:off x="1449097" y="2191153"/>
        <a:ext cx="1550969" cy="1550966"/>
      </dsp:txXfrm>
    </dsp:sp>
    <dsp:sp modelId="{1CCDB02E-BE2D-40DF-A86D-27F9FE59B9AE}">
      <dsp:nvSpPr>
        <dsp:cNvPr id="0" name=""/>
        <dsp:cNvSpPr/>
      </dsp:nvSpPr>
      <dsp:spPr>
        <a:xfrm>
          <a:off x="2256434" y="407064"/>
          <a:ext cx="2193401" cy="2193396"/>
        </a:xfrm>
        <a:prstGeom prst="ellipse">
          <a:avLst/>
        </a:prstGeom>
        <a:solidFill>
          <a:schemeClr val="accent4">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a:t>Phone Calls</a:t>
          </a:r>
        </a:p>
      </dsp:txBody>
      <dsp:txXfrm>
        <a:off x="2577650" y="728279"/>
        <a:ext cx="1550969" cy="1550966"/>
      </dsp:txXfrm>
    </dsp:sp>
    <dsp:sp modelId="{E3D074D1-EEB7-4A31-A178-F0296720A29C}">
      <dsp:nvSpPr>
        <dsp:cNvPr id="0" name=""/>
        <dsp:cNvSpPr/>
      </dsp:nvSpPr>
      <dsp:spPr>
        <a:xfrm>
          <a:off x="3384316" y="1869938"/>
          <a:ext cx="2193401" cy="2193396"/>
        </a:xfrm>
        <a:prstGeom prst="ellipse">
          <a:avLst/>
        </a:prstGeom>
        <a:solidFill>
          <a:schemeClr val="accent5">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a:t>Faxes</a:t>
          </a:r>
        </a:p>
      </dsp:txBody>
      <dsp:txXfrm>
        <a:off x="3705532" y="2191153"/>
        <a:ext cx="1550969" cy="1550966"/>
      </dsp:txXfrm>
    </dsp:sp>
    <dsp:sp modelId="{453A6FF5-AA6D-4698-BA04-63D0DABA2553}">
      <dsp:nvSpPr>
        <dsp:cNvPr id="0" name=""/>
        <dsp:cNvSpPr/>
      </dsp:nvSpPr>
      <dsp:spPr>
        <a:xfrm>
          <a:off x="4512198" y="407064"/>
          <a:ext cx="2193401" cy="2193396"/>
        </a:xfrm>
        <a:prstGeom prst="ellipse">
          <a:avLst/>
        </a:prstGeom>
        <a:solidFill>
          <a:schemeClr val="accent6">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a:t>Inter</a:t>
          </a:r>
        </a:p>
        <a:p>
          <a:pPr lvl="0" algn="ctr" defTabSz="1600200">
            <a:lnSpc>
              <a:spcPct val="90000"/>
            </a:lnSpc>
            <a:spcBef>
              <a:spcPct val="0"/>
            </a:spcBef>
            <a:spcAft>
              <a:spcPct val="35000"/>
            </a:spcAft>
          </a:pPr>
          <a:r>
            <a:rPr lang="en-US" sz="3600" kern="1200" dirty="0"/>
            <a:t>Gov’t</a:t>
          </a:r>
        </a:p>
      </dsp:txBody>
      <dsp:txXfrm>
        <a:off x="4833414" y="728279"/>
        <a:ext cx="1550969" cy="155096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CC2E48-0A80-4596-B142-799925A0199C}">
      <dsp:nvSpPr>
        <dsp:cNvPr id="0" name=""/>
        <dsp:cNvSpPr/>
      </dsp:nvSpPr>
      <dsp:spPr>
        <a:xfrm>
          <a:off x="0" y="17675"/>
          <a:ext cx="9098280" cy="111595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lvl="0" algn="l" defTabSz="2044700">
            <a:lnSpc>
              <a:spcPct val="90000"/>
            </a:lnSpc>
            <a:spcBef>
              <a:spcPct val="0"/>
            </a:spcBef>
            <a:spcAft>
              <a:spcPct val="35000"/>
            </a:spcAft>
          </a:pPr>
          <a:r>
            <a:rPr lang="en-US" sz="4600" kern="1200" dirty="0"/>
            <a:t>Where </a:t>
          </a:r>
        </a:p>
      </dsp:txBody>
      <dsp:txXfrm>
        <a:off x="54477" y="72152"/>
        <a:ext cx="8989326" cy="100700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D387BC-33D5-4635-ACE6-30C0E185EF2C}">
      <dsp:nvSpPr>
        <dsp:cNvPr id="0" name=""/>
        <dsp:cNvSpPr/>
      </dsp:nvSpPr>
      <dsp:spPr>
        <a:xfrm>
          <a:off x="0" y="1442755"/>
          <a:ext cx="2036267" cy="2036302"/>
        </a:xfrm>
        <a:prstGeom prst="ellipse">
          <a:avLst/>
        </a:prstGeom>
        <a:solidFill>
          <a:schemeClr val="accent2">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Gym</a:t>
          </a:r>
        </a:p>
      </dsp:txBody>
      <dsp:txXfrm>
        <a:off x="298204" y="1740965"/>
        <a:ext cx="1439859" cy="1439882"/>
      </dsp:txXfrm>
    </dsp:sp>
    <dsp:sp modelId="{48954B1F-3908-482F-BAAB-E4E636E0927E}">
      <dsp:nvSpPr>
        <dsp:cNvPr id="0" name=""/>
        <dsp:cNvSpPr/>
      </dsp:nvSpPr>
      <dsp:spPr>
        <a:xfrm>
          <a:off x="1042602" y="2931414"/>
          <a:ext cx="2036267" cy="2036302"/>
        </a:xfrm>
        <a:prstGeom prst="ellipse">
          <a:avLst/>
        </a:prstGeom>
        <a:solidFill>
          <a:schemeClr val="accent3">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In-person Conference*</a:t>
          </a:r>
        </a:p>
      </dsp:txBody>
      <dsp:txXfrm>
        <a:off x="1340806" y="3229624"/>
        <a:ext cx="1439859" cy="1439882"/>
      </dsp:txXfrm>
    </dsp:sp>
    <dsp:sp modelId="{1CCDB02E-BE2D-40DF-A86D-27F9FE59B9AE}">
      <dsp:nvSpPr>
        <dsp:cNvPr id="0" name=""/>
        <dsp:cNvSpPr/>
      </dsp:nvSpPr>
      <dsp:spPr>
        <a:xfrm>
          <a:off x="2086034" y="1433083"/>
          <a:ext cx="2036267" cy="2036302"/>
        </a:xfrm>
        <a:prstGeom prst="ellipse">
          <a:avLst/>
        </a:prstGeom>
        <a:solidFill>
          <a:schemeClr val="accent4">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Restaurant</a:t>
          </a:r>
        </a:p>
        <a:p>
          <a:pPr lvl="0" algn="ctr" defTabSz="844550">
            <a:lnSpc>
              <a:spcPct val="90000"/>
            </a:lnSpc>
            <a:spcBef>
              <a:spcPct val="0"/>
            </a:spcBef>
            <a:spcAft>
              <a:spcPct val="35000"/>
            </a:spcAft>
          </a:pPr>
          <a:r>
            <a:rPr lang="en-US" sz="1900" kern="1200" dirty="0"/>
            <a:t>Bar</a:t>
          </a:r>
        </a:p>
      </dsp:txBody>
      <dsp:txXfrm>
        <a:off x="2384238" y="1731293"/>
        <a:ext cx="1439859" cy="1439882"/>
      </dsp:txXfrm>
    </dsp:sp>
    <dsp:sp modelId="{E3D074D1-EEB7-4A31-A178-F0296720A29C}">
      <dsp:nvSpPr>
        <dsp:cNvPr id="0" name=""/>
        <dsp:cNvSpPr/>
      </dsp:nvSpPr>
      <dsp:spPr>
        <a:xfrm>
          <a:off x="3128636" y="2931414"/>
          <a:ext cx="2036267" cy="2036302"/>
        </a:xfrm>
        <a:prstGeom prst="ellipse">
          <a:avLst/>
        </a:prstGeom>
        <a:solidFill>
          <a:schemeClr val="accent5">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Video Conference*</a:t>
          </a:r>
        </a:p>
      </dsp:txBody>
      <dsp:txXfrm>
        <a:off x="3426840" y="3229624"/>
        <a:ext cx="1439859" cy="1439882"/>
      </dsp:txXfrm>
    </dsp:sp>
    <dsp:sp modelId="{453A6FF5-AA6D-4698-BA04-63D0DABA2553}">
      <dsp:nvSpPr>
        <dsp:cNvPr id="0" name=""/>
        <dsp:cNvSpPr/>
      </dsp:nvSpPr>
      <dsp:spPr>
        <a:xfrm>
          <a:off x="4172068" y="1433083"/>
          <a:ext cx="2036267" cy="2036302"/>
        </a:xfrm>
        <a:prstGeom prst="ellipse">
          <a:avLst/>
        </a:prstGeom>
        <a:solidFill>
          <a:schemeClr val="accent6">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Child’s School Event</a:t>
          </a:r>
        </a:p>
      </dsp:txBody>
      <dsp:txXfrm>
        <a:off x="4470272" y="1731293"/>
        <a:ext cx="1439859" cy="1439882"/>
      </dsp:txXfrm>
    </dsp:sp>
    <dsp:sp modelId="{94FA1C0E-CCCF-4A3A-B2CF-366172D52E6A}">
      <dsp:nvSpPr>
        <dsp:cNvPr id="0" name=""/>
        <dsp:cNvSpPr/>
      </dsp:nvSpPr>
      <dsp:spPr>
        <a:xfrm>
          <a:off x="5214670" y="2931414"/>
          <a:ext cx="2036267" cy="2036302"/>
        </a:xfrm>
        <a:prstGeom prst="ellipse">
          <a:avLst/>
        </a:prstGeom>
        <a:solidFill>
          <a:schemeClr val="accent2">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a:t>Almost Anywhere!</a:t>
          </a:r>
        </a:p>
      </dsp:txBody>
      <dsp:txXfrm>
        <a:off x="5512874" y="3229624"/>
        <a:ext cx="1439859" cy="1439882"/>
      </dsp:txXfrm>
    </dsp:sp>
    <dsp:sp modelId="{D84694D9-460E-4BA6-9FBA-E436565ACA10}">
      <dsp:nvSpPr>
        <dsp:cNvPr id="0" name=""/>
        <dsp:cNvSpPr/>
      </dsp:nvSpPr>
      <dsp:spPr>
        <a:xfrm>
          <a:off x="6258102" y="1433083"/>
          <a:ext cx="2036267" cy="2036302"/>
        </a:xfrm>
        <a:prstGeom prst="ellipse">
          <a:avLst/>
        </a:prstGeom>
        <a:solidFill>
          <a:schemeClr val="accent3">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Store</a:t>
          </a:r>
        </a:p>
      </dsp:txBody>
      <dsp:txXfrm>
        <a:off x="6556306" y="1731293"/>
        <a:ext cx="1439859" cy="143988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CC2E48-0A80-4596-B142-799925A0199C}">
      <dsp:nvSpPr>
        <dsp:cNvPr id="0" name=""/>
        <dsp:cNvSpPr/>
      </dsp:nvSpPr>
      <dsp:spPr>
        <a:xfrm>
          <a:off x="0" y="0"/>
          <a:ext cx="9098280" cy="87014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lvl="0" algn="l" defTabSz="2044700">
            <a:lnSpc>
              <a:spcPct val="90000"/>
            </a:lnSpc>
            <a:spcBef>
              <a:spcPct val="0"/>
            </a:spcBef>
            <a:spcAft>
              <a:spcPct val="35000"/>
            </a:spcAft>
          </a:pPr>
          <a:r>
            <a:rPr lang="en-US" sz="4600" kern="1200" dirty="0"/>
            <a:t>Who*</a:t>
          </a:r>
        </a:p>
      </dsp:txBody>
      <dsp:txXfrm>
        <a:off x="42477" y="42477"/>
        <a:ext cx="9013326" cy="785187"/>
      </dsp:txXfrm>
    </dsp:sp>
    <dsp:sp modelId="{D3BFDB35-9B6D-41AF-BD61-D3B8107A6DB8}">
      <dsp:nvSpPr>
        <dsp:cNvPr id="0" name=""/>
        <dsp:cNvSpPr/>
      </dsp:nvSpPr>
      <dsp:spPr>
        <a:xfrm>
          <a:off x="0" y="874540"/>
          <a:ext cx="9098280" cy="2037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8870" tIns="38100" rIns="213360" bIns="38100" numCol="1" spcCol="1270" anchor="t" anchorCtr="0">
          <a:noAutofit/>
        </a:bodyPr>
        <a:lstStyle/>
        <a:p>
          <a:pPr marL="285750" lvl="1" indent="-285750" algn="l" defTabSz="1333500">
            <a:lnSpc>
              <a:spcPct val="90000"/>
            </a:lnSpc>
            <a:spcBef>
              <a:spcPct val="0"/>
            </a:spcBef>
            <a:spcAft>
              <a:spcPct val="20000"/>
            </a:spcAft>
            <a:buFont typeface="Arial" panose="020B0604020202020204" pitchFamily="34" charset="0"/>
            <a:buChar char="••"/>
          </a:pPr>
          <a:r>
            <a:rPr lang="en-US" sz="3000" b="1" kern="1200" dirty="0"/>
            <a:t>Presidents; </a:t>
          </a:r>
          <a:endParaRPr lang="en-US" sz="3000" i="1" kern="1200" dirty="0"/>
        </a:p>
        <a:p>
          <a:pPr marL="285750" lvl="1" indent="-285750" algn="l" defTabSz="1333500">
            <a:lnSpc>
              <a:spcPct val="90000"/>
            </a:lnSpc>
            <a:spcBef>
              <a:spcPct val="0"/>
            </a:spcBef>
            <a:spcAft>
              <a:spcPct val="20000"/>
            </a:spcAft>
            <a:buFont typeface="Arial" panose="020B0604020202020204" pitchFamily="34" charset="0"/>
            <a:buChar char="••"/>
          </a:pPr>
          <a:r>
            <a:rPr lang="en-US" sz="3000" b="1" kern="1200" dirty="0"/>
            <a:t>Vice Presidents for Administration;</a:t>
          </a:r>
          <a:endParaRPr lang="en-US" sz="3000" kern="1200" dirty="0"/>
        </a:p>
        <a:p>
          <a:pPr marL="285750" lvl="1" indent="-285750" algn="l" defTabSz="1333500">
            <a:lnSpc>
              <a:spcPct val="90000"/>
            </a:lnSpc>
            <a:spcBef>
              <a:spcPct val="0"/>
            </a:spcBef>
            <a:spcAft>
              <a:spcPct val="20000"/>
            </a:spcAft>
            <a:buFont typeface="Arial" panose="020B0604020202020204" pitchFamily="34" charset="0"/>
            <a:buChar char="••"/>
          </a:pPr>
          <a:r>
            <a:rPr lang="en-US" sz="3000" b="1" kern="1200" dirty="0"/>
            <a:t>Directors of Procurement; </a:t>
          </a:r>
          <a:endParaRPr lang="en-US" sz="3000" kern="1200" dirty="0"/>
        </a:p>
        <a:p>
          <a:pPr marL="285750" lvl="1" indent="-285750" algn="l" defTabSz="1333500">
            <a:lnSpc>
              <a:spcPct val="90000"/>
            </a:lnSpc>
            <a:spcBef>
              <a:spcPct val="0"/>
            </a:spcBef>
            <a:spcAft>
              <a:spcPct val="20000"/>
            </a:spcAft>
            <a:buFont typeface="Arial" panose="020B0604020202020204" pitchFamily="34" charset="0"/>
            <a:buChar char="••"/>
          </a:pPr>
          <a:r>
            <a:rPr lang="en-US" sz="3000" b="1" kern="1200" dirty="0"/>
            <a:t>Vice Presidents for Student Affairs; </a:t>
          </a:r>
          <a:endParaRPr lang="en-US" sz="3000" kern="1200" dirty="0"/>
        </a:p>
        <a:p>
          <a:pPr marL="285750" lvl="1" indent="-285750" algn="l" defTabSz="1333500">
            <a:lnSpc>
              <a:spcPct val="90000"/>
            </a:lnSpc>
            <a:spcBef>
              <a:spcPct val="0"/>
            </a:spcBef>
            <a:spcAft>
              <a:spcPct val="20000"/>
            </a:spcAft>
            <a:buFont typeface="Arial" panose="020B0604020202020204" pitchFamily="34" charset="0"/>
            <a:buChar char="••"/>
          </a:pPr>
          <a:r>
            <a:rPr lang="en-US" sz="3000" b="1" kern="1200" dirty="0"/>
            <a:t>Vice Presidents for Research; </a:t>
          </a:r>
          <a:endParaRPr lang="en-US" sz="3000" kern="1200" dirty="0"/>
        </a:p>
        <a:p>
          <a:pPr marL="285750" lvl="1" indent="-285750" algn="l" defTabSz="1333500">
            <a:lnSpc>
              <a:spcPct val="90000"/>
            </a:lnSpc>
            <a:spcBef>
              <a:spcPct val="0"/>
            </a:spcBef>
            <a:spcAft>
              <a:spcPct val="20000"/>
            </a:spcAft>
            <a:buFont typeface="Arial" panose="020B0604020202020204" pitchFamily="34" charset="0"/>
            <a:buChar char="••"/>
          </a:pPr>
          <a:r>
            <a:rPr lang="en-US" sz="3000" b="1" kern="1200" dirty="0"/>
            <a:t>Vice Presidents for Academic Affairs/Provosts </a:t>
          </a:r>
          <a:endParaRPr lang="en-US" sz="3000" kern="1200" dirty="0"/>
        </a:p>
        <a:p>
          <a:pPr marL="285750" lvl="1" indent="-285750" algn="l" defTabSz="1333500">
            <a:lnSpc>
              <a:spcPct val="90000"/>
            </a:lnSpc>
            <a:spcBef>
              <a:spcPct val="0"/>
            </a:spcBef>
            <a:spcAft>
              <a:spcPct val="20000"/>
            </a:spcAft>
            <a:buFont typeface="Arial" panose="020B0604020202020204" pitchFamily="34" charset="0"/>
            <a:buChar char="••"/>
          </a:pPr>
          <a:r>
            <a:rPr lang="en-US" sz="3000" b="1" kern="1200" dirty="0"/>
            <a:t>Athletics Directors; </a:t>
          </a:r>
          <a:endParaRPr lang="en-US" sz="3000" kern="1200" dirty="0"/>
        </a:p>
        <a:p>
          <a:pPr marL="285750" lvl="1" indent="-285750" algn="l" defTabSz="1333500">
            <a:lnSpc>
              <a:spcPct val="90000"/>
            </a:lnSpc>
            <a:spcBef>
              <a:spcPct val="0"/>
            </a:spcBef>
            <a:spcAft>
              <a:spcPct val="20000"/>
            </a:spcAft>
            <a:buFont typeface="Arial" panose="020B0604020202020204" pitchFamily="34" charset="0"/>
            <a:buChar char="••"/>
          </a:pPr>
          <a:r>
            <a:rPr lang="en-US" sz="3000" b="1" kern="1200" dirty="0"/>
            <a:t>Deans. </a:t>
          </a:r>
          <a:endParaRPr lang="en-US" sz="3000" kern="1200" dirty="0"/>
        </a:p>
        <a:p>
          <a:pPr marL="228600" lvl="1" indent="-228600" algn="l" defTabSz="1066800">
            <a:lnSpc>
              <a:spcPct val="90000"/>
            </a:lnSpc>
            <a:spcBef>
              <a:spcPct val="0"/>
            </a:spcBef>
            <a:spcAft>
              <a:spcPct val="20000"/>
            </a:spcAft>
            <a:buFont typeface="Arial" panose="020B0604020202020204" pitchFamily="34" charset="0"/>
            <a:buChar char="••"/>
          </a:pPr>
          <a:r>
            <a:rPr lang="en-US" sz="2400" b="1" i="1" kern="1200" dirty="0"/>
            <a:t>                     * Not all inclusive.</a:t>
          </a:r>
        </a:p>
      </dsp:txBody>
      <dsp:txXfrm>
        <a:off x="0" y="874540"/>
        <a:ext cx="9098280" cy="20374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480F11-DFC4-4E2B-A324-3D74EB0FA9EC}">
      <dsp:nvSpPr>
        <dsp:cNvPr id="0" name=""/>
        <dsp:cNvSpPr/>
      </dsp:nvSpPr>
      <dsp:spPr>
        <a:xfrm>
          <a:off x="0" y="799302"/>
          <a:ext cx="2941558" cy="1764935"/>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b="1" kern="1200" dirty="0"/>
            <a:t>Procurement over $25K</a:t>
          </a:r>
        </a:p>
      </dsp:txBody>
      <dsp:txXfrm>
        <a:off x="0" y="799302"/>
        <a:ext cx="2941558" cy="1764935"/>
      </dsp:txXfrm>
    </dsp:sp>
    <dsp:sp modelId="{DB7E8135-6787-40FA-9DB9-82CCD92E07C1}">
      <dsp:nvSpPr>
        <dsp:cNvPr id="0" name=""/>
        <dsp:cNvSpPr/>
      </dsp:nvSpPr>
      <dsp:spPr>
        <a:xfrm>
          <a:off x="3235714" y="799302"/>
          <a:ext cx="2941558" cy="1764935"/>
        </a:xfrm>
        <a:prstGeom prst="rect">
          <a:avLst/>
        </a:prstGeom>
        <a:gradFill rotWithShape="0">
          <a:gsLst>
            <a:gs pos="0">
              <a:schemeClr val="accent4">
                <a:hueOff val="-1116192"/>
                <a:satOff val="6725"/>
                <a:lumOff val="539"/>
                <a:alphaOff val="0"/>
                <a:shade val="51000"/>
                <a:satMod val="130000"/>
              </a:schemeClr>
            </a:gs>
            <a:gs pos="80000">
              <a:schemeClr val="accent4">
                <a:hueOff val="-1116192"/>
                <a:satOff val="6725"/>
                <a:lumOff val="539"/>
                <a:alphaOff val="0"/>
                <a:shade val="93000"/>
                <a:satMod val="130000"/>
              </a:schemeClr>
            </a:gs>
            <a:gs pos="100000">
              <a:schemeClr val="accent4">
                <a:hueOff val="-1116192"/>
                <a:satOff val="6725"/>
                <a:lumOff val="53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b="1" kern="1200" dirty="0"/>
            <a:t>Rulemaking</a:t>
          </a:r>
        </a:p>
      </dsp:txBody>
      <dsp:txXfrm>
        <a:off x="3235714" y="799302"/>
        <a:ext cx="2941558" cy="1764935"/>
      </dsp:txXfrm>
    </dsp:sp>
    <dsp:sp modelId="{2A16D402-E08F-4E69-B0C6-96CA79859C02}">
      <dsp:nvSpPr>
        <dsp:cNvPr id="0" name=""/>
        <dsp:cNvSpPr/>
      </dsp:nvSpPr>
      <dsp:spPr>
        <a:xfrm>
          <a:off x="6471428" y="799302"/>
          <a:ext cx="2941558" cy="1764935"/>
        </a:xfrm>
        <a:prstGeom prst="rect">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b="1" kern="1200" dirty="0"/>
            <a:t>Ratemaking</a:t>
          </a:r>
        </a:p>
      </dsp:txBody>
      <dsp:txXfrm>
        <a:off x="6471428" y="799302"/>
        <a:ext cx="2941558" cy="1764935"/>
      </dsp:txXfrm>
    </dsp:sp>
    <dsp:sp modelId="{ED600E9C-4129-407F-B305-DDB27DDB7C56}">
      <dsp:nvSpPr>
        <dsp:cNvPr id="0" name=""/>
        <dsp:cNvSpPr/>
      </dsp:nvSpPr>
      <dsp:spPr>
        <a:xfrm>
          <a:off x="1617857" y="2858393"/>
          <a:ext cx="2941558" cy="1764935"/>
        </a:xfrm>
        <a:prstGeom prst="rect">
          <a:avLst/>
        </a:prstGeom>
        <a:gradFill rotWithShape="0">
          <a:gsLst>
            <a:gs pos="0">
              <a:schemeClr val="accent4">
                <a:hueOff val="-3348577"/>
                <a:satOff val="20174"/>
                <a:lumOff val="1617"/>
                <a:alphaOff val="0"/>
                <a:shade val="51000"/>
                <a:satMod val="130000"/>
              </a:schemeClr>
            </a:gs>
            <a:gs pos="80000">
              <a:schemeClr val="accent4">
                <a:hueOff val="-3348577"/>
                <a:satOff val="20174"/>
                <a:lumOff val="1617"/>
                <a:alphaOff val="0"/>
                <a:shade val="93000"/>
                <a:satMod val="130000"/>
              </a:schemeClr>
            </a:gs>
            <a:gs pos="100000">
              <a:schemeClr val="accent4">
                <a:hueOff val="-3348577"/>
                <a:satOff val="20174"/>
                <a:lumOff val="161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b="1" kern="1200" dirty="0"/>
            <a:t>Regulatory Matters</a:t>
          </a:r>
        </a:p>
      </dsp:txBody>
      <dsp:txXfrm>
        <a:off x="1617857" y="2858393"/>
        <a:ext cx="2941558" cy="1764935"/>
      </dsp:txXfrm>
    </dsp:sp>
    <dsp:sp modelId="{5E015699-0594-48C9-846A-76C4E896A78E}">
      <dsp:nvSpPr>
        <dsp:cNvPr id="0" name=""/>
        <dsp:cNvSpPr/>
      </dsp:nvSpPr>
      <dsp:spPr>
        <a:xfrm>
          <a:off x="4853571" y="2858393"/>
          <a:ext cx="2941558" cy="1764935"/>
        </a:xfrm>
        <a:prstGeom prst="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b="1" kern="1200" dirty="0"/>
            <a:t>Judicial Proceedings</a:t>
          </a:r>
        </a:p>
      </dsp:txBody>
      <dsp:txXfrm>
        <a:off x="4853571" y="2858393"/>
        <a:ext cx="2941558" cy="17649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CC2E48-0A80-4596-B142-799925A0199C}">
      <dsp:nvSpPr>
        <dsp:cNvPr id="0" name=""/>
        <dsp:cNvSpPr/>
      </dsp:nvSpPr>
      <dsp:spPr>
        <a:xfrm>
          <a:off x="0" y="0"/>
          <a:ext cx="9098280" cy="82769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US" sz="3400" kern="1200" dirty="0"/>
            <a:t>Adoption or Appeal of a Rule or Regulation</a:t>
          </a:r>
        </a:p>
      </dsp:txBody>
      <dsp:txXfrm>
        <a:off x="40405" y="40405"/>
        <a:ext cx="9017470" cy="746881"/>
      </dsp:txXfrm>
    </dsp:sp>
    <dsp:sp modelId="{D3BFDB35-9B6D-41AF-BD61-D3B8107A6DB8}">
      <dsp:nvSpPr>
        <dsp:cNvPr id="0" name=""/>
        <dsp:cNvSpPr/>
      </dsp:nvSpPr>
      <dsp:spPr>
        <a:xfrm>
          <a:off x="0" y="915579"/>
          <a:ext cx="9098280" cy="40349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8870" tIns="43180" rIns="241808" bIns="43180" numCol="1" spcCol="1270" anchor="t" anchorCtr="0">
          <a:noAutofit/>
        </a:bodyPr>
        <a:lstStyle/>
        <a:p>
          <a:pPr marL="228600" lvl="1" indent="-228600" algn="l" defTabSz="1200150">
            <a:lnSpc>
              <a:spcPct val="90000"/>
            </a:lnSpc>
            <a:spcBef>
              <a:spcPct val="0"/>
            </a:spcBef>
            <a:spcAft>
              <a:spcPct val="20000"/>
            </a:spcAft>
            <a:buChar char="••"/>
          </a:pPr>
          <a:r>
            <a:rPr lang="en-US" sz="2700" kern="1200" dirty="0"/>
            <a:t>Outside entities advocating for an adoption or repeal of a new rule or regulation (lobbyists, e.g.)</a:t>
          </a:r>
        </a:p>
        <a:p>
          <a:pPr marL="228600" lvl="1" indent="-228600" algn="l" defTabSz="1200150">
            <a:lnSpc>
              <a:spcPct val="90000"/>
            </a:lnSpc>
            <a:spcBef>
              <a:spcPct val="0"/>
            </a:spcBef>
            <a:spcAft>
              <a:spcPct val="20000"/>
            </a:spcAft>
            <a:buChar char="••"/>
          </a:pPr>
          <a:endParaRPr lang="en-US" sz="2700" kern="1200" dirty="0"/>
        </a:p>
        <a:p>
          <a:pPr marL="228600" lvl="1" indent="-228600" algn="l" defTabSz="1200150">
            <a:lnSpc>
              <a:spcPct val="90000"/>
            </a:lnSpc>
            <a:spcBef>
              <a:spcPct val="0"/>
            </a:spcBef>
            <a:spcAft>
              <a:spcPct val="20000"/>
            </a:spcAft>
            <a:buChar char="••"/>
          </a:pPr>
          <a:r>
            <a:rPr lang="en-US" sz="2700" kern="1200" dirty="0"/>
            <a:t>Only applies to rules/regulations – not statutes or proposed bills</a:t>
          </a:r>
        </a:p>
        <a:p>
          <a:pPr marL="228600" lvl="1" indent="-228600" algn="l" defTabSz="1200150">
            <a:lnSpc>
              <a:spcPct val="90000"/>
            </a:lnSpc>
            <a:spcBef>
              <a:spcPct val="0"/>
            </a:spcBef>
            <a:spcAft>
              <a:spcPct val="20000"/>
            </a:spcAft>
            <a:buChar char="••"/>
          </a:pPr>
          <a:endParaRPr lang="en-US" sz="2700" kern="1200" dirty="0"/>
        </a:p>
      </dsp:txBody>
      <dsp:txXfrm>
        <a:off x="0" y="915579"/>
        <a:ext cx="9098280" cy="40349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CC2E48-0A80-4596-B142-799925A0199C}">
      <dsp:nvSpPr>
        <dsp:cNvPr id="0" name=""/>
        <dsp:cNvSpPr/>
      </dsp:nvSpPr>
      <dsp:spPr>
        <a:xfrm>
          <a:off x="0" y="0"/>
          <a:ext cx="9098280" cy="130138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a:lnSpc>
              <a:spcPct val="90000"/>
            </a:lnSpc>
            <a:spcBef>
              <a:spcPct val="0"/>
            </a:spcBef>
            <a:spcAft>
              <a:spcPct val="35000"/>
            </a:spcAft>
          </a:pPr>
          <a:r>
            <a:rPr lang="en-US" sz="3700" kern="1200" dirty="0"/>
            <a:t>Influencing the setting or application of rates</a:t>
          </a:r>
        </a:p>
      </dsp:txBody>
      <dsp:txXfrm>
        <a:off x="63528" y="63528"/>
        <a:ext cx="8971224" cy="1174328"/>
      </dsp:txXfrm>
    </dsp:sp>
    <dsp:sp modelId="{D3BFDB35-9B6D-41AF-BD61-D3B8107A6DB8}">
      <dsp:nvSpPr>
        <dsp:cNvPr id="0" name=""/>
        <dsp:cNvSpPr/>
      </dsp:nvSpPr>
      <dsp:spPr>
        <a:xfrm>
          <a:off x="0" y="1319932"/>
          <a:ext cx="9098280" cy="3635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8870" tIns="46990" rIns="263144" bIns="46990" numCol="1" spcCol="1270" anchor="t" anchorCtr="0">
          <a:noAutofit/>
        </a:bodyPr>
        <a:lstStyle/>
        <a:p>
          <a:pPr marL="285750" lvl="1" indent="-285750" algn="l" defTabSz="1289050">
            <a:lnSpc>
              <a:spcPct val="90000"/>
            </a:lnSpc>
            <a:spcBef>
              <a:spcPct val="0"/>
            </a:spcBef>
            <a:spcAft>
              <a:spcPct val="20000"/>
            </a:spcAft>
            <a:buChar char="••"/>
          </a:pPr>
          <a:r>
            <a:rPr lang="en-US" sz="2900" kern="1200" dirty="0"/>
            <a:t>What rate will be charged </a:t>
          </a:r>
        </a:p>
        <a:p>
          <a:pPr marL="285750" lvl="1" indent="-285750" algn="l" defTabSz="1289050">
            <a:lnSpc>
              <a:spcPct val="90000"/>
            </a:lnSpc>
            <a:spcBef>
              <a:spcPct val="0"/>
            </a:spcBef>
            <a:spcAft>
              <a:spcPct val="20000"/>
            </a:spcAft>
            <a:buChar char="••"/>
          </a:pPr>
          <a:r>
            <a:rPr lang="en-US" sz="2900" kern="1200" dirty="0"/>
            <a:t>How the rate is applied to a specific group or individual</a:t>
          </a:r>
        </a:p>
        <a:p>
          <a:pPr marL="285750" lvl="1" indent="-285750" algn="l" defTabSz="1289050">
            <a:lnSpc>
              <a:spcPct val="90000"/>
            </a:lnSpc>
            <a:spcBef>
              <a:spcPct val="0"/>
            </a:spcBef>
            <a:spcAft>
              <a:spcPct val="20000"/>
            </a:spcAft>
            <a:buChar char="••"/>
          </a:pPr>
          <a:r>
            <a:rPr lang="en-US" sz="2900" kern="1200" dirty="0"/>
            <a:t>Does not include questions about the rate explicitly – unless it turns into advocacy</a:t>
          </a:r>
        </a:p>
        <a:p>
          <a:pPr marL="285750" lvl="1" indent="-285750" algn="l" defTabSz="1289050">
            <a:lnSpc>
              <a:spcPct val="90000"/>
            </a:lnSpc>
            <a:spcBef>
              <a:spcPct val="0"/>
            </a:spcBef>
            <a:spcAft>
              <a:spcPct val="20000"/>
            </a:spcAft>
            <a:buChar char="••"/>
          </a:pPr>
          <a:endParaRPr lang="en-US" sz="2900" kern="1200" dirty="0"/>
        </a:p>
      </dsp:txBody>
      <dsp:txXfrm>
        <a:off x="0" y="1319932"/>
        <a:ext cx="9098280" cy="36354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CC2E48-0A80-4596-B142-799925A0199C}">
      <dsp:nvSpPr>
        <dsp:cNvPr id="0" name=""/>
        <dsp:cNvSpPr/>
      </dsp:nvSpPr>
      <dsp:spPr>
        <a:xfrm>
          <a:off x="0" y="0"/>
          <a:ext cx="9098280" cy="17351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a:lnSpc>
              <a:spcPct val="90000"/>
            </a:lnSpc>
            <a:spcBef>
              <a:spcPct val="0"/>
            </a:spcBef>
            <a:spcAft>
              <a:spcPct val="35000"/>
            </a:spcAft>
          </a:pPr>
          <a:r>
            <a:rPr lang="en-US" sz="4400" kern="1200" dirty="0"/>
            <a:t>Enforcement of Regulations and Laws</a:t>
          </a:r>
        </a:p>
      </dsp:txBody>
      <dsp:txXfrm>
        <a:off x="84704" y="84704"/>
        <a:ext cx="8928872" cy="1565771"/>
      </dsp:txXfrm>
    </dsp:sp>
    <dsp:sp modelId="{D3BFDB35-9B6D-41AF-BD61-D3B8107A6DB8}">
      <dsp:nvSpPr>
        <dsp:cNvPr id="0" name=""/>
        <dsp:cNvSpPr/>
      </dsp:nvSpPr>
      <dsp:spPr>
        <a:xfrm>
          <a:off x="0" y="1811205"/>
          <a:ext cx="9098280" cy="31441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8870" tIns="55880" rIns="312928" bIns="55880" numCol="1" spcCol="1270" anchor="t" anchorCtr="0">
          <a:noAutofit/>
        </a:bodyPr>
        <a:lstStyle/>
        <a:p>
          <a:pPr marL="285750" lvl="1" indent="-285750" algn="l" defTabSz="1511300">
            <a:lnSpc>
              <a:spcPct val="90000"/>
            </a:lnSpc>
            <a:spcBef>
              <a:spcPct val="0"/>
            </a:spcBef>
            <a:spcAft>
              <a:spcPct val="20000"/>
            </a:spcAft>
            <a:buChar char="••"/>
          </a:pPr>
          <a:r>
            <a:rPr lang="en-US" sz="3400" kern="1200" dirty="0"/>
            <a:t>Influence how the regulation or law will be applied or interpreted</a:t>
          </a:r>
        </a:p>
        <a:p>
          <a:pPr marL="285750" lvl="1" indent="-285750" algn="l" defTabSz="1511300">
            <a:lnSpc>
              <a:spcPct val="90000"/>
            </a:lnSpc>
            <a:spcBef>
              <a:spcPct val="0"/>
            </a:spcBef>
            <a:spcAft>
              <a:spcPct val="20000"/>
            </a:spcAft>
            <a:buChar char="••"/>
          </a:pPr>
          <a:r>
            <a:rPr lang="en-US" sz="3400" kern="1200" dirty="0"/>
            <a:t>Inquiries and complaints are not reportable on their own</a:t>
          </a:r>
        </a:p>
      </dsp:txBody>
      <dsp:txXfrm>
        <a:off x="0" y="1811205"/>
        <a:ext cx="9098280" cy="314414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CC2E48-0A80-4596-B142-799925A0199C}">
      <dsp:nvSpPr>
        <dsp:cNvPr id="0" name=""/>
        <dsp:cNvSpPr/>
      </dsp:nvSpPr>
      <dsp:spPr>
        <a:xfrm>
          <a:off x="0" y="0"/>
          <a:ext cx="9098280" cy="8892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a:lnSpc>
              <a:spcPct val="90000"/>
            </a:lnSpc>
            <a:spcBef>
              <a:spcPct val="0"/>
            </a:spcBef>
            <a:spcAft>
              <a:spcPct val="35000"/>
            </a:spcAft>
          </a:pPr>
          <a:r>
            <a:rPr lang="en-US" sz="3700" kern="1200" dirty="0"/>
            <a:t>Items Before a Neutral Arbiter</a:t>
          </a:r>
        </a:p>
      </dsp:txBody>
      <dsp:txXfrm>
        <a:off x="43411" y="43411"/>
        <a:ext cx="9011458" cy="802457"/>
      </dsp:txXfrm>
    </dsp:sp>
    <dsp:sp modelId="{D3BFDB35-9B6D-41AF-BD61-D3B8107A6DB8}">
      <dsp:nvSpPr>
        <dsp:cNvPr id="0" name=""/>
        <dsp:cNvSpPr/>
      </dsp:nvSpPr>
      <dsp:spPr>
        <a:xfrm>
          <a:off x="0" y="946564"/>
          <a:ext cx="9098280" cy="4008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8870" tIns="46990" rIns="263144" bIns="46990" numCol="1" spcCol="1270" anchor="t" anchorCtr="0">
          <a:noAutofit/>
        </a:bodyPr>
        <a:lstStyle/>
        <a:p>
          <a:pPr marL="285750" lvl="1" indent="-285750" algn="l" defTabSz="1289050">
            <a:lnSpc>
              <a:spcPct val="90000"/>
            </a:lnSpc>
            <a:spcBef>
              <a:spcPct val="0"/>
            </a:spcBef>
            <a:spcAft>
              <a:spcPct val="20000"/>
            </a:spcAft>
            <a:buChar char="••"/>
          </a:pPr>
          <a:r>
            <a:rPr lang="en-US" sz="2900" kern="1200" dirty="0"/>
            <a:t>The State (SUNY) must be a party of the proceedings</a:t>
          </a:r>
        </a:p>
        <a:p>
          <a:pPr marL="285750" lvl="1" indent="-285750" algn="l" defTabSz="1289050">
            <a:lnSpc>
              <a:spcPct val="90000"/>
            </a:lnSpc>
            <a:spcBef>
              <a:spcPct val="0"/>
            </a:spcBef>
            <a:spcAft>
              <a:spcPct val="20000"/>
            </a:spcAft>
            <a:buChar char="••"/>
          </a:pPr>
          <a:r>
            <a:rPr lang="en-US" sz="2900" kern="1200" dirty="0"/>
            <a:t>Discipline matters, contractual grievances, challenges to performance evaluations are excluded</a:t>
          </a:r>
        </a:p>
        <a:p>
          <a:pPr marL="285750" lvl="1" indent="-285750" algn="l" defTabSz="1289050">
            <a:lnSpc>
              <a:spcPct val="90000"/>
            </a:lnSpc>
            <a:spcBef>
              <a:spcPct val="0"/>
            </a:spcBef>
            <a:spcAft>
              <a:spcPct val="20000"/>
            </a:spcAft>
            <a:buChar char="••"/>
          </a:pPr>
          <a:endParaRPr lang="en-US" sz="2900" kern="1200" dirty="0"/>
        </a:p>
      </dsp:txBody>
      <dsp:txXfrm>
        <a:off x="0" y="946564"/>
        <a:ext cx="9098280" cy="400878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CC2E48-0A80-4596-B142-799925A0199C}">
      <dsp:nvSpPr>
        <dsp:cNvPr id="0" name=""/>
        <dsp:cNvSpPr/>
      </dsp:nvSpPr>
      <dsp:spPr>
        <a:xfrm>
          <a:off x="0" y="0"/>
          <a:ext cx="9098280" cy="111595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lvl="0" algn="l" defTabSz="2044700">
            <a:lnSpc>
              <a:spcPct val="90000"/>
            </a:lnSpc>
            <a:spcBef>
              <a:spcPct val="0"/>
            </a:spcBef>
            <a:spcAft>
              <a:spcPct val="35000"/>
            </a:spcAft>
          </a:pPr>
          <a:r>
            <a:rPr lang="en-US" sz="4600" kern="1200" dirty="0"/>
            <a:t>Types </a:t>
          </a:r>
        </a:p>
      </dsp:txBody>
      <dsp:txXfrm>
        <a:off x="54477" y="54477"/>
        <a:ext cx="8989326" cy="1007004"/>
      </dsp:txXfrm>
    </dsp:sp>
    <dsp:sp modelId="{D3BFDB35-9B6D-41AF-BD61-D3B8107A6DB8}">
      <dsp:nvSpPr>
        <dsp:cNvPr id="0" name=""/>
        <dsp:cNvSpPr/>
      </dsp:nvSpPr>
      <dsp:spPr>
        <a:xfrm>
          <a:off x="0" y="1319563"/>
          <a:ext cx="9098280" cy="3555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8870" tIns="45720" rIns="256032" bIns="45720" numCol="1" spcCol="1270" anchor="t" anchorCtr="0">
          <a:noAutofit/>
        </a:bodyPr>
        <a:lstStyle/>
        <a:p>
          <a:pPr marL="285750" lvl="1" indent="-285750" algn="l" defTabSz="1600200">
            <a:lnSpc>
              <a:spcPct val="90000"/>
            </a:lnSpc>
            <a:spcBef>
              <a:spcPct val="0"/>
            </a:spcBef>
            <a:spcAft>
              <a:spcPct val="20000"/>
            </a:spcAft>
            <a:buChar char="••"/>
          </a:pPr>
          <a:r>
            <a:rPr lang="en-US" sz="3600" kern="1200" dirty="0"/>
            <a:t>Real property</a:t>
          </a:r>
        </a:p>
        <a:p>
          <a:pPr marL="285750" lvl="1" indent="-285750" algn="l" defTabSz="1422400">
            <a:lnSpc>
              <a:spcPct val="90000"/>
            </a:lnSpc>
            <a:spcBef>
              <a:spcPct val="0"/>
            </a:spcBef>
            <a:spcAft>
              <a:spcPct val="20000"/>
            </a:spcAft>
            <a:buChar char="••"/>
          </a:pPr>
          <a:endParaRPr lang="en-US" sz="3200" kern="1200" dirty="0"/>
        </a:p>
        <a:p>
          <a:pPr marL="285750" lvl="1" indent="-285750" algn="l" defTabSz="1600200">
            <a:lnSpc>
              <a:spcPct val="90000"/>
            </a:lnSpc>
            <a:spcBef>
              <a:spcPct val="0"/>
            </a:spcBef>
            <a:spcAft>
              <a:spcPct val="20000"/>
            </a:spcAft>
            <a:buChar char="••"/>
          </a:pPr>
          <a:r>
            <a:rPr lang="en-US" sz="3600" kern="1200" dirty="0"/>
            <a:t>Goods (commodities)</a:t>
          </a:r>
        </a:p>
        <a:p>
          <a:pPr marL="285750" lvl="1" indent="-285750" algn="l" defTabSz="1422400">
            <a:lnSpc>
              <a:spcPct val="90000"/>
            </a:lnSpc>
            <a:spcBef>
              <a:spcPct val="0"/>
            </a:spcBef>
            <a:spcAft>
              <a:spcPct val="20000"/>
            </a:spcAft>
            <a:buChar char="••"/>
          </a:pPr>
          <a:endParaRPr lang="en-US" sz="3200" kern="1200" dirty="0"/>
        </a:p>
        <a:p>
          <a:pPr marL="285750" lvl="1" indent="-285750" algn="l" defTabSz="1600200">
            <a:lnSpc>
              <a:spcPct val="90000"/>
            </a:lnSpc>
            <a:spcBef>
              <a:spcPct val="0"/>
            </a:spcBef>
            <a:spcAft>
              <a:spcPct val="20000"/>
            </a:spcAft>
            <a:buChar char="••"/>
          </a:pPr>
          <a:r>
            <a:rPr lang="en-US" sz="3600" kern="1200" dirty="0"/>
            <a:t>Services (includes leases)</a:t>
          </a:r>
        </a:p>
        <a:p>
          <a:pPr marL="285750" lvl="1" indent="-285750" algn="l" defTabSz="1422400">
            <a:lnSpc>
              <a:spcPct val="90000"/>
            </a:lnSpc>
            <a:spcBef>
              <a:spcPct val="0"/>
            </a:spcBef>
            <a:spcAft>
              <a:spcPct val="20000"/>
            </a:spcAft>
            <a:buChar char="••"/>
          </a:pPr>
          <a:endParaRPr lang="en-US" sz="3200" kern="1200" dirty="0"/>
        </a:p>
      </dsp:txBody>
      <dsp:txXfrm>
        <a:off x="0" y="1319563"/>
        <a:ext cx="9098280" cy="355586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CC2E48-0A80-4596-B142-799925A0199C}">
      <dsp:nvSpPr>
        <dsp:cNvPr id="0" name=""/>
        <dsp:cNvSpPr/>
      </dsp:nvSpPr>
      <dsp:spPr>
        <a:xfrm>
          <a:off x="0" y="116485"/>
          <a:ext cx="9098280" cy="111595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lvl="0" algn="l" defTabSz="2044700">
            <a:lnSpc>
              <a:spcPct val="90000"/>
            </a:lnSpc>
            <a:spcBef>
              <a:spcPct val="0"/>
            </a:spcBef>
            <a:spcAft>
              <a:spcPct val="35000"/>
            </a:spcAft>
          </a:pPr>
          <a:r>
            <a:rPr lang="en-US" sz="4600" kern="1200" dirty="0"/>
            <a:t>Amount </a:t>
          </a:r>
        </a:p>
      </dsp:txBody>
      <dsp:txXfrm>
        <a:off x="54477" y="170962"/>
        <a:ext cx="8989326" cy="1007004"/>
      </dsp:txXfrm>
    </dsp:sp>
    <dsp:sp modelId="{D3BFDB35-9B6D-41AF-BD61-D3B8107A6DB8}">
      <dsp:nvSpPr>
        <dsp:cNvPr id="0" name=""/>
        <dsp:cNvSpPr/>
      </dsp:nvSpPr>
      <dsp:spPr>
        <a:xfrm>
          <a:off x="0" y="1398741"/>
          <a:ext cx="9098280" cy="3633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8870" tIns="45720" rIns="256032" bIns="45720" numCol="1" spcCol="1270" anchor="t" anchorCtr="0">
          <a:noAutofit/>
        </a:bodyPr>
        <a:lstStyle/>
        <a:p>
          <a:pPr marL="285750" lvl="1" indent="-285750" algn="l" defTabSz="1600200">
            <a:lnSpc>
              <a:spcPct val="90000"/>
            </a:lnSpc>
            <a:spcBef>
              <a:spcPct val="0"/>
            </a:spcBef>
            <a:spcAft>
              <a:spcPct val="20000"/>
            </a:spcAft>
            <a:buChar char="••"/>
          </a:pPr>
          <a:r>
            <a:rPr lang="en-US" sz="3600" kern="1200" dirty="0"/>
            <a:t>Total Contract Value (TCV) is reasonably expected to be $25,000 or more.*</a:t>
          </a:r>
        </a:p>
        <a:p>
          <a:pPr marL="285750" lvl="1" indent="-285750" algn="l" defTabSz="1422400">
            <a:lnSpc>
              <a:spcPct val="90000"/>
            </a:lnSpc>
            <a:spcBef>
              <a:spcPct val="0"/>
            </a:spcBef>
            <a:spcAft>
              <a:spcPct val="20000"/>
            </a:spcAft>
            <a:buChar char="••"/>
          </a:pPr>
          <a:endParaRPr lang="en-US" sz="3200" kern="1200" dirty="0"/>
        </a:p>
        <a:p>
          <a:pPr marL="285750" lvl="1" indent="-285750" algn="l" defTabSz="1600200">
            <a:lnSpc>
              <a:spcPct val="90000"/>
            </a:lnSpc>
            <a:spcBef>
              <a:spcPct val="0"/>
            </a:spcBef>
            <a:spcAft>
              <a:spcPct val="20000"/>
            </a:spcAft>
            <a:buChar char="••"/>
          </a:pPr>
          <a:r>
            <a:rPr lang="en-US" sz="3600" kern="1200" dirty="0"/>
            <a:t> TCV = Term (Years) x Cost Per Year</a:t>
          </a:r>
        </a:p>
        <a:p>
          <a:pPr marL="285750" lvl="1" indent="-285750" algn="l" defTabSz="1422400">
            <a:lnSpc>
              <a:spcPct val="90000"/>
            </a:lnSpc>
            <a:spcBef>
              <a:spcPct val="0"/>
            </a:spcBef>
            <a:spcAft>
              <a:spcPct val="20000"/>
            </a:spcAft>
            <a:buChar char="••"/>
          </a:pPr>
          <a:endParaRPr lang="en-US" sz="3200" kern="1200" dirty="0"/>
        </a:p>
        <a:p>
          <a:pPr marL="285750" lvl="1" indent="-285750" algn="l" defTabSz="1600200">
            <a:lnSpc>
              <a:spcPct val="90000"/>
            </a:lnSpc>
            <a:spcBef>
              <a:spcPct val="0"/>
            </a:spcBef>
            <a:spcAft>
              <a:spcPct val="20000"/>
            </a:spcAft>
            <a:buChar char="••"/>
          </a:pPr>
          <a:r>
            <a:rPr lang="en-US" sz="3600" kern="1200" dirty="0"/>
            <a:t>* </a:t>
          </a:r>
          <a:r>
            <a:rPr lang="en-US" sz="2800" b="1" i="1" kern="1200" dirty="0"/>
            <a:t>NYS State Funds (all or partial) </a:t>
          </a:r>
        </a:p>
      </dsp:txBody>
      <dsp:txXfrm>
        <a:off x="0" y="1398741"/>
        <a:ext cx="9098280" cy="363323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CC2E48-0A80-4596-B142-799925A0199C}">
      <dsp:nvSpPr>
        <dsp:cNvPr id="0" name=""/>
        <dsp:cNvSpPr/>
      </dsp:nvSpPr>
      <dsp:spPr>
        <a:xfrm>
          <a:off x="0" y="0"/>
          <a:ext cx="9098280" cy="111595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lvl="0" algn="l" defTabSz="2044700">
            <a:lnSpc>
              <a:spcPct val="90000"/>
            </a:lnSpc>
            <a:spcBef>
              <a:spcPct val="0"/>
            </a:spcBef>
            <a:spcAft>
              <a:spcPct val="35000"/>
            </a:spcAft>
          </a:pPr>
          <a:r>
            <a:rPr lang="en-US" sz="4600" kern="1200" dirty="0"/>
            <a:t>When </a:t>
          </a:r>
        </a:p>
      </dsp:txBody>
      <dsp:txXfrm>
        <a:off x="54477" y="54477"/>
        <a:ext cx="8989326" cy="1007004"/>
      </dsp:txXfrm>
    </dsp:sp>
    <dsp:sp modelId="{D3BFDB35-9B6D-41AF-BD61-D3B8107A6DB8}">
      <dsp:nvSpPr>
        <dsp:cNvPr id="0" name=""/>
        <dsp:cNvSpPr/>
      </dsp:nvSpPr>
      <dsp:spPr>
        <a:xfrm>
          <a:off x="0" y="1348549"/>
          <a:ext cx="9098280" cy="3575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8870" tIns="45720" rIns="256032" bIns="45720" numCol="1" spcCol="1270" anchor="t" anchorCtr="0">
          <a:noAutofit/>
        </a:bodyPr>
        <a:lstStyle/>
        <a:p>
          <a:pPr marL="285750" lvl="1" indent="-285750" algn="l" defTabSz="1600200">
            <a:lnSpc>
              <a:spcPct val="90000"/>
            </a:lnSpc>
            <a:spcBef>
              <a:spcPct val="0"/>
            </a:spcBef>
            <a:spcAft>
              <a:spcPct val="20000"/>
            </a:spcAft>
            <a:buChar char="••"/>
          </a:pPr>
          <a:r>
            <a:rPr lang="en-US" sz="3600" kern="1200" dirty="0"/>
            <a:t>Anytime before a procurement’s</a:t>
          </a:r>
          <a:r>
            <a:rPr lang="en-US" sz="3600" b="1" i="0" kern="1200" dirty="0"/>
            <a:t> Restricted Period</a:t>
          </a:r>
          <a:r>
            <a:rPr lang="en-US" sz="3600" kern="1200" dirty="0"/>
            <a:t>, which is the date of the earliest notice of intent to solicit offers/bids through the date of the final award </a:t>
          </a:r>
          <a:r>
            <a:rPr lang="en-US" sz="2800" i="1" kern="1200" dirty="0"/>
            <a:t>(if applicable, includes approval by Office s of the Attorney General and State Comptroller).</a:t>
          </a:r>
        </a:p>
      </dsp:txBody>
      <dsp:txXfrm>
        <a:off x="0" y="1348549"/>
        <a:ext cx="9098280" cy="3575640"/>
      </dsp:txXfrm>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27" cy="350807"/>
          </a:xfrm>
          <a:prstGeom prst="rect">
            <a:avLst/>
          </a:prstGeom>
        </p:spPr>
        <p:txBody>
          <a:bodyPr vert="horz" lIns="83622" tIns="41811" rIns="83622" bIns="41811" rtlCol="0"/>
          <a:lstStyle>
            <a:lvl1pPr algn="l">
              <a:defRPr sz="1100"/>
            </a:lvl1pPr>
          </a:lstStyle>
          <a:p>
            <a:endParaRPr lang="en-US" dirty="0"/>
          </a:p>
        </p:txBody>
      </p:sp>
      <p:sp>
        <p:nvSpPr>
          <p:cNvPr id="3" name="Date Placeholder 2"/>
          <p:cNvSpPr>
            <a:spLocks noGrp="1"/>
          </p:cNvSpPr>
          <p:nvPr>
            <p:ph type="dt" idx="1"/>
          </p:nvPr>
        </p:nvSpPr>
        <p:spPr>
          <a:xfrm>
            <a:off x="5265907" y="0"/>
            <a:ext cx="4029027" cy="350807"/>
          </a:xfrm>
          <a:prstGeom prst="rect">
            <a:avLst/>
          </a:prstGeom>
        </p:spPr>
        <p:txBody>
          <a:bodyPr vert="horz" lIns="83622" tIns="41811" rIns="83622" bIns="41811" rtlCol="0"/>
          <a:lstStyle>
            <a:lvl1pPr algn="r">
              <a:defRPr sz="1100"/>
            </a:lvl1pPr>
          </a:lstStyle>
          <a:p>
            <a:fld id="{D3DAB94E-70CD-4455-8156-82C1EC51A0D4}" type="datetimeFigureOut">
              <a:rPr lang="en-US" smtClean="0"/>
              <a:t>12/5/2022</a:t>
            </a:fld>
            <a:endParaRPr lang="en-US" dirty="0"/>
          </a:p>
        </p:txBody>
      </p:sp>
      <p:sp>
        <p:nvSpPr>
          <p:cNvPr id="4" name="Slide Image Placeholder 3"/>
          <p:cNvSpPr>
            <a:spLocks noGrp="1" noRot="1" noChangeAspect="1"/>
          </p:cNvSpPr>
          <p:nvPr>
            <p:ph type="sldImg" idx="2"/>
          </p:nvPr>
        </p:nvSpPr>
        <p:spPr>
          <a:xfrm>
            <a:off x="3117850" y="876300"/>
            <a:ext cx="3060700" cy="2365375"/>
          </a:xfrm>
          <a:prstGeom prst="rect">
            <a:avLst/>
          </a:prstGeom>
          <a:noFill/>
          <a:ln w="12700">
            <a:solidFill>
              <a:prstClr val="black"/>
            </a:solidFill>
          </a:ln>
        </p:spPr>
        <p:txBody>
          <a:bodyPr vert="horz" lIns="83622" tIns="41811" rIns="83622" bIns="41811" rtlCol="0" anchor="ctr"/>
          <a:lstStyle/>
          <a:p>
            <a:endParaRPr lang="en-US" dirty="0"/>
          </a:p>
        </p:txBody>
      </p:sp>
      <p:sp>
        <p:nvSpPr>
          <p:cNvPr id="5" name="Notes Placeholder 4"/>
          <p:cNvSpPr>
            <a:spLocks noGrp="1"/>
          </p:cNvSpPr>
          <p:nvPr>
            <p:ph type="body" sz="quarter" idx="3"/>
          </p:nvPr>
        </p:nvSpPr>
        <p:spPr>
          <a:xfrm>
            <a:off x="930227" y="3373469"/>
            <a:ext cx="7435946" cy="2760631"/>
          </a:xfrm>
          <a:prstGeom prst="rect">
            <a:avLst/>
          </a:prstGeom>
        </p:spPr>
        <p:txBody>
          <a:bodyPr vert="horz" lIns="83622" tIns="41811" rIns="83622" bIns="4181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9594"/>
            <a:ext cx="4029027" cy="350806"/>
          </a:xfrm>
          <a:prstGeom prst="rect">
            <a:avLst/>
          </a:prstGeom>
        </p:spPr>
        <p:txBody>
          <a:bodyPr vert="horz" lIns="83622" tIns="41811" rIns="83622" bIns="41811" rtlCol="0" anchor="b"/>
          <a:lstStyle>
            <a:lvl1pPr algn="l">
              <a:defRPr sz="1100"/>
            </a:lvl1pPr>
          </a:lstStyle>
          <a:p>
            <a:endParaRPr lang="en-US" dirty="0"/>
          </a:p>
        </p:txBody>
      </p:sp>
      <p:sp>
        <p:nvSpPr>
          <p:cNvPr id="7" name="Slide Number Placeholder 6"/>
          <p:cNvSpPr>
            <a:spLocks noGrp="1"/>
          </p:cNvSpPr>
          <p:nvPr>
            <p:ph type="sldNum" sz="quarter" idx="5"/>
          </p:nvPr>
        </p:nvSpPr>
        <p:spPr>
          <a:xfrm>
            <a:off x="5265907" y="6659594"/>
            <a:ext cx="4029027" cy="350806"/>
          </a:xfrm>
          <a:prstGeom prst="rect">
            <a:avLst/>
          </a:prstGeom>
        </p:spPr>
        <p:txBody>
          <a:bodyPr vert="horz" lIns="83622" tIns="41811" rIns="83622" bIns="41811" rtlCol="0" anchor="b"/>
          <a:lstStyle>
            <a:lvl1pPr algn="r">
              <a:defRPr sz="1100"/>
            </a:lvl1pPr>
          </a:lstStyle>
          <a:p>
            <a:fld id="{122B3318-AD8A-4C04-8DBF-17AA49FBE4FB}" type="slidenum">
              <a:rPr lang="en-US" smtClean="0"/>
              <a:t>‹#›</a:t>
            </a:fld>
            <a:endParaRPr lang="en-US" dirty="0"/>
          </a:p>
        </p:txBody>
      </p:sp>
    </p:spTree>
    <p:extLst>
      <p:ext uri="{BB962C8B-B14F-4D97-AF65-F5344CB8AC3E}">
        <p14:creationId xmlns:p14="http://schemas.microsoft.com/office/powerpoint/2010/main" val="627834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7"/>
            <a:ext cx="8549640" cy="35394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7"/>
            <a:ext cx="704088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E18DA66D-4D18-45C2-9DE7-BF1D2EA1D2FA}" type="datetime1">
              <a:rPr lang="en-US" smtClean="0"/>
              <a:t>12/5/2022</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441451" y="1285244"/>
            <a:ext cx="8294370" cy="353943"/>
          </a:xfrm>
        </p:spPr>
        <p:txBody>
          <a:bodyPr lIns="0" tIns="0" rIns="0" bIns="0"/>
          <a:lstStyle>
            <a:lvl1pPr>
              <a:defRPr sz="2300" b="1" i="0">
                <a:solidFill>
                  <a:srgbClr val="2F5597"/>
                </a:solidFill>
                <a:latin typeface="Rockwell Extra Bold"/>
                <a:cs typeface="Rockwell Extra Bold"/>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76B3796D-87A5-45F4-B45E-E7FD5C7E3CE1}" type="datetime1">
              <a:rPr lang="en-US" smtClean="0"/>
              <a:t>12/5/2022</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7722107" y="2262381"/>
            <a:ext cx="1850135" cy="3230117"/>
          </a:xfrm>
          <a:prstGeom prst="rect">
            <a:avLst/>
          </a:prstGeom>
          <a:blipFill>
            <a:blip r:embed="rId2" cstate="print"/>
            <a:stretch>
              <a:fillRect/>
            </a:stretch>
          </a:blipFill>
        </p:spPr>
        <p:txBody>
          <a:bodyPr wrap="square" lIns="0" tIns="0" rIns="0" bIns="0" rtlCol="0"/>
          <a:lstStyle/>
          <a:p>
            <a:endParaRPr sz="1800" dirty="0"/>
          </a:p>
        </p:txBody>
      </p:sp>
      <p:sp>
        <p:nvSpPr>
          <p:cNvPr id="17" name="bk object 17"/>
          <p:cNvSpPr/>
          <p:nvPr/>
        </p:nvSpPr>
        <p:spPr>
          <a:xfrm>
            <a:off x="7723633" y="2261620"/>
            <a:ext cx="1850389" cy="3232785"/>
          </a:xfrm>
          <a:custGeom>
            <a:avLst/>
            <a:gdLst/>
            <a:ahLst/>
            <a:cxnLst/>
            <a:rect l="l" t="t" r="r" b="b"/>
            <a:pathLst>
              <a:path w="1850390" h="3232785">
                <a:moveTo>
                  <a:pt x="1850135" y="3232404"/>
                </a:moveTo>
                <a:lnTo>
                  <a:pt x="1850135" y="0"/>
                </a:lnTo>
                <a:lnTo>
                  <a:pt x="0" y="0"/>
                </a:lnTo>
                <a:lnTo>
                  <a:pt x="0" y="3232404"/>
                </a:lnTo>
                <a:lnTo>
                  <a:pt x="4572" y="3232404"/>
                </a:lnTo>
                <a:lnTo>
                  <a:pt x="4572" y="10668"/>
                </a:lnTo>
                <a:lnTo>
                  <a:pt x="9906" y="5334"/>
                </a:lnTo>
                <a:lnTo>
                  <a:pt x="9906" y="10668"/>
                </a:lnTo>
                <a:lnTo>
                  <a:pt x="1839468" y="10668"/>
                </a:lnTo>
                <a:lnTo>
                  <a:pt x="1839468" y="5334"/>
                </a:lnTo>
                <a:lnTo>
                  <a:pt x="1844802" y="10668"/>
                </a:lnTo>
                <a:lnTo>
                  <a:pt x="1844802" y="3232404"/>
                </a:lnTo>
                <a:lnTo>
                  <a:pt x="1850135" y="3232404"/>
                </a:lnTo>
                <a:close/>
              </a:path>
              <a:path w="1850390" h="3232785">
                <a:moveTo>
                  <a:pt x="9906" y="10668"/>
                </a:moveTo>
                <a:lnTo>
                  <a:pt x="9906" y="5334"/>
                </a:lnTo>
                <a:lnTo>
                  <a:pt x="4572" y="10668"/>
                </a:lnTo>
                <a:lnTo>
                  <a:pt x="9906" y="10668"/>
                </a:lnTo>
                <a:close/>
              </a:path>
              <a:path w="1850390" h="3232785">
                <a:moveTo>
                  <a:pt x="9906" y="3221736"/>
                </a:moveTo>
                <a:lnTo>
                  <a:pt x="9906" y="10668"/>
                </a:lnTo>
                <a:lnTo>
                  <a:pt x="4572" y="10668"/>
                </a:lnTo>
                <a:lnTo>
                  <a:pt x="4572" y="3221736"/>
                </a:lnTo>
                <a:lnTo>
                  <a:pt x="9906" y="3221736"/>
                </a:lnTo>
                <a:close/>
              </a:path>
              <a:path w="1850390" h="3232785">
                <a:moveTo>
                  <a:pt x="1844802" y="3221736"/>
                </a:moveTo>
                <a:lnTo>
                  <a:pt x="4572" y="3221736"/>
                </a:lnTo>
                <a:lnTo>
                  <a:pt x="9906" y="3227070"/>
                </a:lnTo>
                <a:lnTo>
                  <a:pt x="9906" y="3232404"/>
                </a:lnTo>
                <a:lnTo>
                  <a:pt x="1839468" y="3232404"/>
                </a:lnTo>
                <a:lnTo>
                  <a:pt x="1839468" y="3227070"/>
                </a:lnTo>
                <a:lnTo>
                  <a:pt x="1844802" y="3221736"/>
                </a:lnTo>
                <a:close/>
              </a:path>
              <a:path w="1850390" h="3232785">
                <a:moveTo>
                  <a:pt x="9906" y="3232404"/>
                </a:moveTo>
                <a:lnTo>
                  <a:pt x="9906" y="3227070"/>
                </a:lnTo>
                <a:lnTo>
                  <a:pt x="4572" y="3221736"/>
                </a:lnTo>
                <a:lnTo>
                  <a:pt x="4572" y="3232404"/>
                </a:lnTo>
                <a:lnTo>
                  <a:pt x="9906" y="3232404"/>
                </a:lnTo>
                <a:close/>
              </a:path>
              <a:path w="1850390" h="3232785">
                <a:moveTo>
                  <a:pt x="1844802" y="10668"/>
                </a:moveTo>
                <a:lnTo>
                  <a:pt x="1839468" y="5334"/>
                </a:lnTo>
                <a:lnTo>
                  <a:pt x="1839468" y="10668"/>
                </a:lnTo>
                <a:lnTo>
                  <a:pt x="1844802" y="10668"/>
                </a:lnTo>
                <a:close/>
              </a:path>
              <a:path w="1850390" h="3232785">
                <a:moveTo>
                  <a:pt x="1844802" y="3221736"/>
                </a:moveTo>
                <a:lnTo>
                  <a:pt x="1844802" y="10668"/>
                </a:lnTo>
                <a:lnTo>
                  <a:pt x="1839468" y="10668"/>
                </a:lnTo>
                <a:lnTo>
                  <a:pt x="1839468" y="3221736"/>
                </a:lnTo>
                <a:lnTo>
                  <a:pt x="1844802" y="3221736"/>
                </a:lnTo>
                <a:close/>
              </a:path>
              <a:path w="1850390" h="3232785">
                <a:moveTo>
                  <a:pt x="1844802" y="3232404"/>
                </a:moveTo>
                <a:lnTo>
                  <a:pt x="1844802" y="3221736"/>
                </a:lnTo>
                <a:lnTo>
                  <a:pt x="1839468" y="3227070"/>
                </a:lnTo>
                <a:lnTo>
                  <a:pt x="1839468" y="3232404"/>
                </a:lnTo>
                <a:lnTo>
                  <a:pt x="1844802" y="3232404"/>
                </a:lnTo>
                <a:close/>
              </a:path>
            </a:pathLst>
          </a:custGeom>
          <a:solidFill>
            <a:srgbClr val="2F528F"/>
          </a:solidFill>
        </p:spPr>
        <p:txBody>
          <a:bodyPr wrap="square" lIns="0" tIns="0" rIns="0" bIns="0" rtlCol="0"/>
          <a:lstStyle/>
          <a:p>
            <a:endParaRPr sz="1800" dirty="0"/>
          </a:p>
        </p:txBody>
      </p:sp>
      <p:sp>
        <p:nvSpPr>
          <p:cNvPr id="18" name="bk object 18"/>
          <p:cNvSpPr/>
          <p:nvPr/>
        </p:nvSpPr>
        <p:spPr>
          <a:xfrm>
            <a:off x="2044445" y="2262381"/>
            <a:ext cx="4726685" cy="3230117"/>
          </a:xfrm>
          <a:prstGeom prst="rect">
            <a:avLst/>
          </a:prstGeom>
          <a:blipFill>
            <a:blip r:embed="rId3" cstate="print"/>
            <a:stretch>
              <a:fillRect/>
            </a:stretch>
          </a:blipFill>
        </p:spPr>
        <p:txBody>
          <a:bodyPr wrap="square" lIns="0" tIns="0" rIns="0" bIns="0" rtlCol="0"/>
          <a:lstStyle/>
          <a:p>
            <a:endParaRPr sz="1800" dirty="0"/>
          </a:p>
        </p:txBody>
      </p:sp>
      <p:sp>
        <p:nvSpPr>
          <p:cNvPr id="19" name="bk object 19"/>
          <p:cNvSpPr/>
          <p:nvPr/>
        </p:nvSpPr>
        <p:spPr>
          <a:xfrm>
            <a:off x="2045971" y="2263143"/>
            <a:ext cx="4725670" cy="3232785"/>
          </a:xfrm>
          <a:custGeom>
            <a:avLst/>
            <a:gdLst/>
            <a:ahLst/>
            <a:cxnLst/>
            <a:rect l="l" t="t" r="r" b="b"/>
            <a:pathLst>
              <a:path w="4725670" h="3232785">
                <a:moveTo>
                  <a:pt x="4725161" y="3232404"/>
                </a:moveTo>
                <a:lnTo>
                  <a:pt x="4725161" y="0"/>
                </a:lnTo>
                <a:lnTo>
                  <a:pt x="0" y="0"/>
                </a:lnTo>
                <a:lnTo>
                  <a:pt x="0" y="3232404"/>
                </a:lnTo>
                <a:lnTo>
                  <a:pt x="5333" y="3232404"/>
                </a:lnTo>
                <a:lnTo>
                  <a:pt x="5334" y="9906"/>
                </a:lnTo>
                <a:lnTo>
                  <a:pt x="10668" y="5334"/>
                </a:lnTo>
                <a:lnTo>
                  <a:pt x="10668" y="9906"/>
                </a:lnTo>
                <a:lnTo>
                  <a:pt x="4715256" y="9905"/>
                </a:lnTo>
                <a:lnTo>
                  <a:pt x="4715256" y="5333"/>
                </a:lnTo>
                <a:lnTo>
                  <a:pt x="4720589" y="9905"/>
                </a:lnTo>
                <a:lnTo>
                  <a:pt x="4720589" y="3232404"/>
                </a:lnTo>
                <a:lnTo>
                  <a:pt x="4725161" y="3232404"/>
                </a:lnTo>
                <a:close/>
              </a:path>
              <a:path w="4725670" h="3232785">
                <a:moveTo>
                  <a:pt x="10668" y="9906"/>
                </a:moveTo>
                <a:lnTo>
                  <a:pt x="10668" y="5334"/>
                </a:lnTo>
                <a:lnTo>
                  <a:pt x="5334" y="9906"/>
                </a:lnTo>
                <a:lnTo>
                  <a:pt x="10668" y="9906"/>
                </a:lnTo>
                <a:close/>
              </a:path>
              <a:path w="4725670" h="3232785">
                <a:moveTo>
                  <a:pt x="10668" y="3221736"/>
                </a:moveTo>
                <a:lnTo>
                  <a:pt x="10668" y="9906"/>
                </a:lnTo>
                <a:lnTo>
                  <a:pt x="5334" y="9906"/>
                </a:lnTo>
                <a:lnTo>
                  <a:pt x="5334" y="3221736"/>
                </a:lnTo>
                <a:lnTo>
                  <a:pt x="10668" y="3221736"/>
                </a:lnTo>
                <a:close/>
              </a:path>
              <a:path w="4725670" h="3232785">
                <a:moveTo>
                  <a:pt x="4720589" y="3221735"/>
                </a:moveTo>
                <a:lnTo>
                  <a:pt x="5334" y="3221736"/>
                </a:lnTo>
                <a:lnTo>
                  <a:pt x="10668" y="3227070"/>
                </a:lnTo>
                <a:lnTo>
                  <a:pt x="10668" y="3232404"/>
                </a:lnTo>
                <a:lnTo>
                  <a:pt x="4715256" y="3232404"/>
                </a:lnTo>
                <a:lnTo>
                  <a:pt x="4715256" y="3227069"/>
                </a:lnTo>
                <a:lnTo>
                  <a:pt x="4720589" y="3221735"/>
                </a:lnTo>
                <a:close/>
              </a:path>
              <a:path w="4725670" h="3232785">
                <a:moveTo>
                  <a:pt x="10668" y="3232404"/>
                </a:moveTo>
                <a:lnTo>
                  <a:pt x="10668" y="3227070"/>
                </a:lnTo>
                <a:lnTo>
                  <a:pt x="5334" y="3221736"/>
                </a:lnTo>
                <a:lnTo>
                  <a:pt x="5333" y="3232404"/>
                </a:lnTo>
                <a:lnTo>
                  <a:pt x="10668" y="3232404"/>
                </a:lnTo>
                <a:close/>
              </a:path>
              <a:path w="4725670" h="3232785">
                <a:moveTo>
                  <a:pt x="4720589" y="9905"/>
                </a:moveTo>
                <a:lnTo>
                  <a:pt x="4715256" y="5333"/>
                </a:lnTo>
                <a:lnTo>
                  <a:pt x="4715256" y="9905"/>
                </a:lnTo>
                <a:lnTo>
                  <a:pt x="4720589" y="9905"/>
                </a:lnTo>
                <a:close/>
              </a:path>
              <a:path w="4725670" h="3232785">
                <a:moveTo>
                  <a:pt x="4720589" y="3221735"/>
                </a:moveTo>
                <a:lnTo>
                  <a:pt x="4720589" y="9905"/>
                </a:lnTo>
                <a:lnTo>
                  <a:pt x="4715256" y="9905"/>
                </a:lnTo>
                <a:lnTo>
                  <a:pt x="4715256" y="3221735"/>
                </a:lnTo>
                <a:lnTo>
                  <a:pt x="4720589" y="3221735"/>
                </a:lnTo>
                <a:close/>
              </a:path>
              <a:path w="4725670" h="3232785">
                <a:moveTo>
                  <a:pt x="4720589" y="3232404"/>
                </a:moveTo>
                <a:lnTo>
                  <a:pt x="4720589" y="3221735"/>
                </a:lnTo>
                <a:lnTo>
                  <a:pt x="4715256" y="3227069"/>
                </a:lnTo>
                <a:lnTo>
                  <a:pt x="4715256" y="3232404"/>
                </a:lnTo>
                <a:lnTo>
                  <a:pt x="4720589" y="3232404"/>
                </a:lnTo>
                <a:close/>
              </a:path>
            </a:pathLst>
          </a:custGeom>
          <a:solidFill>
            <a:srgbClr val="2F528F"/>
          </a:solidFill>
        </p:spPr>
        <p:txBody>
          <a:bodyPr wrap="square" lIns="0" tIns="0" rIns="0" bIns="0" rtlCol="0"/>
          <a:lstStyle/>
          <a:p>
            <a:endParaRPr sz="1800" dirty="0"/>
          </a:p>
        </p:txBody>
      </p:sp>
      <p:sp>
        <p:nvSpPr>
          <p:cNvPr id="20" name="bk object 20"/>
          <p:cNvSpPr/>
          <p:nvPr/>
        </p:nvSpPr>
        <p:spPr>
          <a:xfrm>
            <a:off x="4530309" y="6128003"/>
            <a:ext cx="5161915" cy="588010"/>
          </a:xfrm>
          <a:custGeom>
            <a:avLst/>
            <a:gdLst/>
            <a:ahLst/>
            <a:cxnLst/>
            <a:rect l="l" t="t" r="r" b="b"/>
            <a:pathLst>
              <a:path w="5161915" h="588009">
                <a:moveTo>
                  <a:pt x="5161569" y="0"/>
                </a:moveTo>
                <a:lnTo>
                  <a:pt x="386115" y="0"/>
                </a:lnTo>
                <a:lnTo>
                  <a:pt x="0" y="587501"/>
                </a:lnTo>
                <a:lnTo>
                  <a:pt x="5154095" y="587501"/>
                </a:lnTo>
                <a:lnTo>
                  <a:pt x="5161569" y="0"/>
                </a:lnTo>
                <a:close/>
              </a:path>
            </a:pathLst>
          </a:custGeom>
          <a:solidFill>
            <a:srgbClr val="00B0F0"/>
          </a:solidFill>
        </p:spPr>
        <p:txBody>
          <a:bodyPr wrap="square" lIns="0" tIns="0" rIns="0" bIns="0" rtlCol="0"/>
          <a:lstStyle/>
          <a:p>
            <a:endParaRPr sz="1800" dirty="0"/>
          </a:p>
        </p:txBody>
      </p:sp>
      <p:sp>
        <p:nvSpPr>
          <p:cNvPr id="21" name="bk object 21"/>
          <p:cNvSpPr/>
          <p:nvPr/>
        </p:nvSpPr>
        <p:spPr>
          <a:xfrm>
            <a:off x="4893544" y="6127245"/>
            <a:ext cx="5163185" cy="588645"/>
          </a:xfrm>
          <a:custGeom>
            <a:avLst/>
            <a:gdLst/>
            <a:ahLst/>
            <a:cxnLst/>
            <a:rect l="l" t="t" r="r" b="b"/>
            <a:pathLst>
              <a:path w="5163184" h="588645">
                <a:moveTo>
                  <a:pt x="5162569" y="0"/>
                </a:moveTo>
                <a:lnTo>
                  <a:pt x="387115" y="0"/>
                </a:lnTo>
                <a:lnTo>
                  <a:pt x="0" y="588264"/>
                </a:lnTo>
                <a:lnTo>
                  <a:pt x="5155075" y="588264"/>
                </a:lnTo>
                <a:lnTo>
                  <a:pt x="5162569" y="0"/>
                </a:lnTo>
                <a:close/>
              </a:path>
            </a:pathLst>
          </a:custGeom>
          <a:solidFill>
            <a:srgbClr val="2F5597"/>
          </a:solidFill>
        </p:spPr>
        <p:txBody>
          <a:bodyPr wrap="square" lIns="0" tIns="0" rIns="0" bIns="0" rtlCol="0"/>
          <a:lstStyle/>
          <a:p>
            <a:endParaRPr sz="1800" dirty="0"/>
          </a:p>
        </p:txBody>
      </p:sp>
      <p:sp>
        <p:nvSpPr>
          <p:cNvPr id="22" name="bk object 22"/>
          <p:cNvSpPr/>
          <p:nvPr/>
        </p:nvSpPr>
        <p:spPr>
          <a:xfrm>
            <a:off x="8270747" y="6282690"/>
            <a:ext cx="359410" cy="293370"/>
          </a:xfrm>
          <a:custGeom>
            <a:avLst/>
            <a:gdLst/>
            <a:ahLst/>
            <a:cxnLst/>
            <a:rect l="l" t="t" r="r" b="b"/>
            <a:pathLst>
              <a:path w="359409" h="293370">
                <a:moveTo>
                  <a:pt x="108965" y="293089"/>
                </a:moveTo>
                <a:lnTo>
                  <a:pt x="108965" y="229361"/>
                </a:lnTo>
                <a:lnTo>
                  <a:pt x="88892" y="242601"/>
                </a:lnTo>
                <a:lnTo>
                  <a:pt x="66674" y="252412"/>
                </a:lnTo>
                <a:lnTo>
                  <a:pt x="42743" y="258508"/>
                </a:lnTo>
                <a:lnTo>
                  <a:pt x="18930" y="260487"/>
                </a:lnTo>
                <a:lnTo>
                  <a:pt x="5333" y="260603"/>
                </a:lnTo>
                <a:lnTo>
                  <a:pt x="0" y="259841"/>
                </a:lnTo>
                <a:lnTo>
                  <a:pt x="25657" y="274081"/>
                </a:lnTo>
                <a:lnTo>
                  <a:pt x="53244" y="284606"/>
                </a:lnTo>
                <a:lnTo>
                  <a:pt x="82403" y="291131"/>
                </a:lnTo>
                <a:lnTo>
                  <a:pt x="108965" y="293089"/>
                </a:lnTo>
                <a:close/>
              </a:path>
              <a:path w="359409" h="293370">
                <a:moveTo>
                  <a:pt x="48005" y="166022"/>
                </a:moveTo>
                <a:lnTo>
                  <a:pt x="48005" y="112775"/>
                </a:lnTo>
                <a:lnTo>
                  <a:pt x="39016" y="111775"/>
                </a:lnTo>
                <a:lnTo>
                  <a:pt x="30384" y="109918"/>
                </a:lnTo>
                <a:lnTo>
                  <a:pt x="22181" y="107203"/>
                </a:lnTo>
                <a:lnTo>
                  <a:pt x="14477" y="103631"/>
                </a:lnTo>
                <a:lnTo>
                  <a:pt x="14477" y="104393"/>
                </a:lnTo>
                <a:lnTo>
                  <a:pt x="18930" y="129849"/>
                </a:lnTo>
                <a:lnTo>
                  <a:pt x="31241" y="151447"/>
                </a:lnTo>
                <a:lnTo>
                  <a:pt x="48005" y="166022"/>
                </a:lnTo>
                <a:close/>
              </a:path>
              <a:path w="359409" h="293370">
                <a:moveTo>
                  <a:pt x="176783" y="283094"/>
                </a:moveTo>
                <a:lnTo>
                  <a:pt x="176783" y="91439"/>
                </a:lnTo>
                <a:lnTo>
                  <a:pt x="132409" y="84010"/>
                </a:lnTo>
                <a:lnTo>
                  <a:pt x="91535" y="68008"/>
                </a:lnTo>
                <a:lnTo>
                  <a:pt x="55375" y="44291"/>
                </a:lnTo>
                <a:lnTo>
                  <a:pt x="25145" y="13715"/>
                </a:lnTo>
                <a:lnTo>
                  <a:pt x="20704" y="22121"/>
                </a:lnTo>
                <a:lnTo>
                  <a:pt x="17621" y="31241"/>
                </a:lnTo>
                <a:lnTo>
                  <a:pt x="15823" y="40933"/>
                </a:lnTo>
                <a:lnTo>
                  <a:pt x="15239" y="51053"/>
                </a:lnTo>
                <a:lnTo>
                  <a:pt x="17573" y="69699"/>
                </a:lnTo>
                <a:lnTo>
                  <a:pt x="24193" y="86486"/>
                </a:lnTo>
                <a:lnTo>
                  <a:pt x="34528" y="100988"/>
                </a:lnTo>
                <a:lnTo>
                  <a:pt x="48005" y="112775"/>
                </a:lnTo>
                <a:lnTo>
                  <a:pt x="48005" y="166022"/>
                </a:lnTo>
                <a:lnTo>
                  <a:pt x="49839" y="167616"/>
                </a:lnTo>
                <a:lnTo>
                  <a:pt x="73151" y="176783"/>
                </a:lnTo>
                <a:lnTo>
                  <a:pt x="73151" y="218201"/>
                </a:lnTo>
                <a:lnTo>
                  <a:pt x="86034" y="225135"/>
                </a:lnTo>
                <a:lnTo>
                  <a:pt x="108965" y="229361"/>
                </a:lnTo>
                <a:lnTo>
                  <a:pt x="108965" y="293089"/>
                </a:lnTo>
                <a:lnTo>
                  <a:pt x="112775" y="293369"/>
                </a:lnTo>
                <a:lnTo>
                  <a:pt x="167133" y="286838"/>
                </a:lnTo>
                <a:lnTo>
                  <a:pt x="176783" y="283094"/>
                </a:lnTo>
                <a:close/>
              </a:path>
              <a:path w="359409" h="293370">
                <a:moveTo>
                  <a:pt x="73151" y="218201"/>
                </a:moveTo>
                <a:lnTo>
                  <a:pt x="73151" y="176783"/>
                </a:lnTo>
                <a:lnTo>
                  <a:pt x="67055" y="178307"/>
                </a:lnTo>
                <a:lnTo>
                  <a:pt x="60959" y="179069"/>
                </a:lnTo>
                <a:lnTo>
                  <a:pt x="44957" y="179069"/>
                </a:lnTo>
                <a:lnTo>
                  <a:pt x="40385" y="178307"/>
                </a:lnTo>
                <a:lnTo>
                  <a:pt x="50458" y="198393"/>
                </a:lnTo>
                <a:lnTo>
                  <a:pt x="66103" y="214407"/>
                </a:lnTo>
                <a:lnTo>
                  <a:pt x="73151" y="218201"/>
                </a:lnTo>
                <a:close/>
              </a:path>
              <a:path w="359409" h="293370">
                <a:moveTo>
                  <a:pt x="348995" y="5333"/>
                </a:moveTo>
                <a:lnTo>
                  <a:pt x="338304" y="11620"/>
                </a:lnTo>
                <a:lnTo>
                  <a:pt x="326897" y="16763"/>
                </a:lnTo>
                <a:lnTo>
                  <a:pt x="314920" y="20764"/>
                </a:lnTo>
                <a:lnTo>
                  <a:pt x="302513" y="23621"/>
                </a:lnTo>
                <a:lnTo>
                  <a:pt x="291274" y="13823"/>
                </a:lnTo>
                <a:lnTo>
                  <a:pt x="278320" y="6381"/>
                </a:lnTo>
                <a:lnTo>
                  <a:pt x="263937" y="1654"/>
                </a:lnTo>
                <a:lnTo>
                  <a:pt x="248411" y="0"/>
                </a:lnTo>
                <a:lnTo>
                  <a:pt x="219944" y="5869"/>
                </a:lnTo>
                <a:lnTo>
                  <a:pt x="196691" y="21812"/>
                </a:lnTo>
                <a:lnTo>
                  <a:pt x="181010" y="45327"/>
                </a:lnTo>
                <a:lnTo>
                  <a:pt x="175259" y="73913"/>
                </a:lnTo>
                <a:lnTo>
                  <a:pt x="175259" y="85343"/>
                </a:lnTo>
                <a:lnTo>
                  <a:pt x="176783" y="91439"/>
                </a:lnTo>
                <a:lnTo>
                  <a:pt x="176783" y="283094"/>
                </a:lnTo>
                <a:lnTo>
                  <a:pt x="213786" y="268737"/>
                </a:lnTo>
                <a:lnTo>
                  <a:pt x="252495" y="241305"/>
                </a:lnTo>
                <a:lnTo>
                  <a:pt x="283019" y="206781"/>
                </a:lnTo>
                <a:lnTo>
                  <a:pt x="305119" y="167406"/>
                </a:lnTo>
                <a:lnTo>
                  <a:pt x="316991" y="130306"/>
                </a:lnTo>
                <a:lnTo>
                  <a:pt x="316991" y="46481"/>
                </a:lnTo>
                <a:lnTo>
                  <a:pt x="327671" y="38659"/>
                </a:lnTo>
                <a:lnTo>
                  <a:pt x="336708" y="29051"/>
                </a:lnTo>
                <a:lnTo>
                  <a:pt x="343888" y="17871"/>
                </a:lnTo>
                <a:lnTo>
                  <a:pt x="348995" y="5333"/>
                </a:lnTo>
                <a:close/>
              </a:path>
              <a:path w="359409" h="293370">
                <a:moveTo>
                  <a:pt x="358901" y="35051"/>
                </a:moveTo>
                <a:lnTo>
                  <a:pt x="348995" y="39206"/>
                </a:lnTo>
                <a:lnTo>
                  <a:pt x="338804" y="42481"/>
                </a:lnTo>
                <a:lnTo>
                  <a:pt x="328148" y="44910"/>
                </a:lnTo>
                <a:lnTo>
                  <a:pt x="316991" y="46481"/>
                </a:lnTo>
                <a:lnTo>
                  <a:pt x="316991" y="130306"/>
                </a:lnTo>
                <a:lnTo>
                  <a:pt x="318555" y="125418"/>
                </a:lnTo>
                <a:lnTo>
                  <a:pt x="322325" y="90180"/>
                </a:lnTo>
                <a:lnTo>
                  <a:pt x="322325" y="73151"/>
                </a:lnTo>
                <a:lnTo>
                  <a:pt x="332863" y="65055"/>
                </a:lnTo>
                <a:lnTo>
                  <a:pt x="342614" y="55816"/>
                </a:lnTo>
                <a:lnTo>
                  <a:pt x="351365" y="45719"/>
                </a:lnTo>
                <a:lnTo>
                  <a:pt x="358901" y="35051"/>
                </a:lnTo>
                <a:close/>
              </a:path>
              <a:path w="359409" h="293370">
                <a:moveTo>
                  <a:pt x="323087" y="83057"/>
                </a:moveTo>
                <a:lnTo>
                  <a:pt x="323087" y="79247"/>
                </a:lnTo>
                <a:lnTo>
                  <a:pt x="322325" y="76199"/>
                </a:lnTo>
                <a:lnTo>
                  <a:pt x="322325" y="90180"/>
                </a:lnTo>
                <a:lnTo>
                  <a:pt x="323087" y="83057"/>
                </a:lnTo>
                <a:close/>
              </a:path>
            </a:pathLst>
          </a:custGeom>
          <a:solidFill>
            <a:srgbClr val="FEFEFE"/>
          </a:solidFill>
        </p:spPr>
        <p:txBody>
          <a:bodyPr wrap="square" lIns="0" tIns="0" rIns="0" bIns="0" rtlCol="0"/>
          <a:lstStyle/>
          <a:p>
            <a:endParaRPr sz="1800" dirty="0"/>
          </a:p>
        </p:txBody>
      </p:sp>
      <p:sp>
        <p:nvSpPr>
          <p:cNvPr id="23" name="bk object 23"/>
          <p:cNvSpPr/>
          <p:nvPr/>
        </p:nvSpPr>
        <p:spPr>
          <a:xfrm>
            <a:off x="8795004" y="6264402"/>
            <a:ext cx="341630" cy="341630"/>
          </a:xfrm>
          <a:custGeom>
            <a:avLst/>
            <a:gdLst/>
            <a:ahLst/>
            <a:cxnLst/>
            <a:rect l="l" t="t" r="r" b="b"/>
            <a:pathLst>
              <a:path w="341629" h="341629">
                <a:moveTo>
                  <a:pt x="341375" y="170688"/>
                </a:moveTo>
                <a:lnTo>
                  <a:pt x="335770" y="127352"/>
                </a:lnTo>
                <a:lnTo>
                  <a:pt x="319644" y="87150"/>
                </a:lnTo>
                <a:lnTo>
                  <a:pt x="294036" y="52197"/>
                </a:lnTo>
                <a:lnTo>
                  <a:pt x="259983" y="24609"/>
                </a:lnTo>
                <a:lnTo>
                  <a:pt x="218521" y="6505"/>
                </a:lnTo>
                <a:lnTo>
                  <a:pt x="170687" y="0"/>
                </a:lnTo>
                <a:lnTo>
                  <a:pt x="125236" y="5817"/>
                </a:lnTo>
                <a:lnTo>
                  <a:pt x="84440" y="22408"/>
                </a:lnTo>
                <a:lnTo>
                  <a:pt x="49910" y="48482"/>
                </a:lnTo>
                <a:lnTo>
                  <a:pt x="23255" y="82747"/>
                </a:lnTo>
                <a:lnTo>
                  <a:pt x="6081" y="123913"/>
                </a:lnTo>
                <a:lnTo>
                  <a:pt x="0" y="170688"/>
                </a:lnTo>
                <a:lnTo>
                  <a:pt x="6611" y="219367"/>
                </a:lnTo>
                <a:lnTo>
                  <a:pt x="24948" y="261168"/>
                </a:lnTo>
                <a:lnTo>
                  <a:pt x="52768" y="295179"/>
                </a:lnTo>
                <a:lnTo>
                  <a:pt x="61721" y="301643"/>
                </a:lnTo>
                <a:lnTo>
                  <a:pt x="61721" y="140208"/>
                </a:lnTo>
                <a:lnTo>
                  <a:pt x="61841" y="98428"/>
                </a:lnTo>
                <a:lnTo>
                  <a:pt x="62483" y="89154"/>
                </a:lnTo>
                <a:lnTo>
                  <a:pt x="99821" y="59436"/>
                </a:lnTo>
                <a:lnTo>
                  <a:pt x="157007" y="58929"/>
                </a:lnTo>
                <a:lnTo>
                  <a:pt x="213359" y="59039"/>
                </a:lnTo>
                <a:lnTo>
                  <a:pt x="258949" y="61852"/>
                </a:lnTo>
                <a:lnTo>
                  <a:pt x="278451" y="98667"/>
                </a:lnTo>
                <a:lnTo>
                  <a:pt x="278451" y="301323"/>
                </a:lnTo>
                <a:lnTo>
                  <a:pt x="291179" y="291465"/>
                </a:lnTo>
                <a:lnTo>
                  <a:pt x="317782" y="256935"/>
                </a:lnTo>
                <a:lnTo>
                  <a:pt x="335029" y="216139"/>
                </a:lnTo>
                <a:lnTo>
                  <a:pt x="341375" y="170688"/>
                </a:lnTo>
                <a:close/>
              </a:path>
              <a:path w="341629" h="341629">
                <a:moveTo>
                  <a:pt x="278451" y="301323"/>
                </a:moveTo>
                <a:lnTo>
                  <a:pt x="278451" y="219265"/>
                </a:lnTo>
                <a:lnTo>
                  <a:pt x="278129" y="243840"/>
                </a:lnTo>
                <a:lnTo>
                  <a:pt x="275129" y="257317"/>
                </a:lnTo>
                <a:lnTo>
                  <a:pt x="267842" y="267652"/>
                </a:lnTo>
                <a:lnTo>
                  <a:pt x="257127" y="274272"/>
                </a:lnTo>
                <a:lnTo>
                  <a:pt x="243839" y="276606"/>
                </a:lnTo>
                <a:lnTo>
                  <a:pt x="104393" y="276606"/>
                </a:lnTo>
                <a:lnTo>
                  <a:pt x="87118" y="273474"/>
                </a:lnTo>
                <a:lnTo>
                  <a:pt x="73628" y="264699"/>
                </a:lnTo>
                <a:lnTo>
                  <a:pt x="64853" y="251209"/>
                </a:lnTo>
                <a:lnTo>
                  <a:pt x="61721" y="233934"/>
                </a:lnTo>
                <a:lnTo>
                  <a:pt x="61721" y="301643"/>
                </a:lnTo>
                <a:lnTo>
                  <a:pt x="87827" y="320491"/>
                </a:lnTo>
                <a:lnTo>
                  <a:pt x="127881" y="336193"/>
                </a:lnTo>
                <a:lnTo>
                  <a:pt x="170687" y="341376"/>
                </a:lnTo>
                <a:lnTo>
                  <a:pt x="216086" y="335294"/>
                </a:lnTo>
                <a:lnTo>
                  <a:pt x="256765" y="318120"/>
                </a:lnTo>
                <a:lnTo>
                  <a:pt x="278451" y="301323"/>
                </a:lnTo>
                <a:close/>
              </a:path>
              <a:path w="341629" h="341629">
                <a:moveTo>
                  <a:pt x="278451" y="219265"/>
                </a:moveTo>
                <a:lnTo>
                  <a:pt x="278451" y="98667"/>
                </a:lnTo>
                <a:lnTo>
                  <a:pt x="278415" y="106584"/>
                </a:lnTo>
                <a:lnTo>
                  <a:pt x="278237" y="114359"/>
                </a:lnTo>
                <a:lnTo>
                  <a:pt x="278129" y="126492"/>
                </a:lnTo>
                <a:lnTo>
                  <a:pt x="276605" y="128016"/>
                </a:lnTo>
                <a:lnTo>
                  <a:pt x="217931" y="128016"/>
                </a:lnTo>
                <a:lnTo>
                  <a:pt x="214883" y="125730"/>
                </a:lnTo>
                <a:lnTo>
                  <a:pt x="213359" y="124206"/>
                </a:lnTo>
                <a:lnTo>
                  <a:pt x="193917" y="113490"/>
                </a:lnTo>
                <a:lnTo>
                  <a:pt x="174497" y="110037"/>
                </a:lnTo>
                <a:lnTo>
                  <a:pt x="173735" y="109935"/>
                </a:lnTo>
                <a:lnTo>
                  <a:pt x="153888" y="113490"/>
                </a:lnTo>
                <a:lnTo>
                  <a:pt x="134873" y="124206"/>
                </a:lnTo>
                <a:lnTo>
                  <a:pt x="132587" y="125730"/>
                </a:lnTo>
                <a:lnTo>
                  <a:pt x="130301" y="128016"/>
                </a:lnTo>
                <a:lnTo>
                  <a:pt x="64769" y="128016"/>
                </a:lnTo>
                <a:lnTo>
                  <a:pt x="64007" y="127254"/>
                </a:lnTo>
                <a:lnTo>
                  <a:pt x="62483" y="127254"/>
                </a:lnTo>
                <a:lnTo>
                  <a:pt x="62269" y="117550"/>
                </a:lnTo>
                <a:lnTo>
                  <a:pt x="61912" y="107918"/>
                </a:lnTo>
                <a:lnTo>
                  <a:pt x="61841" y="98428"/>
                </a:lnTo>
                <a:lnTo>
                  <a:pt x="61841" y="140208"/>
                </a:lnTo>
                <a:lnTo>
                  <a:pt x="118871" y="140208"/>
                </a:lnTo>
                <a:lnTo>
                  <a:pt x="121157" y="140970"/>
                </a:lnTo>
                <a:lnTo>
                  <a:pt x="121157" y="194850"/>
                </a:lnTo>
                <a:lnTo>
                  <a:pt x="124586" y="202477"/>
                </a:lnTo>
                <a:lnTo>
                  <a:pt x="124967" y="202854"/>
                </a:lnTo>
                <a:lnTo>
                  <a:pt x="124967" y="169164"/>
                </a:lnTo>
                <a:lnTo>
                  <a:pt x="128837" y="150292"/>
                </a:lnTo>
                <a:lnTo>
                  <a:pt x="139350" y="134778"/>
                </a:lnTo>
                <a:lnTo>
                  <a:pt x="154864" y="124265"/>
                </a:lnTo>
                <a:lnTo>
                  <a:pt x="173735" y="120396"/>
                </a:lnTo>
                <a:lnTo>
                  <a:pt x="192619" y="124146"/>
                </a:lnTo>
                <a:lnTo>
                  <a:pt x="208216" y="134397"/>
                </a:lnTo>
                <a:lnTo>
                  <a:pt x="218955" y="149649"/>
                </a:lnTo>
                <a:lnTo>
                  <a:pt x="223265" y="168402"/>
                </a:lnTo>
                <a:lnTo>
                  <a:pt x="223265" y="202093"/>
                </a:lnTo>
                <a:lnTo>
                  <a:pt x="223539" y="201822"/>
                </a:lnTo>
                <a:lnTo>
                  <a:pt x="227075" y="193862"/>
                </a:lnTo>
                <a:lnTo>
                  <a:pt x="227075" y="140208"/>
                </a:lnTo>
                <a:lnTo>
                  <a:pt x="275843" y="140208"/>
                </a:lnTo>
                <a:lnTo>
                  <a:pt x="278129" y="143256"/>
                </a:lnTo>
                <a:lnTo>
                  <a:pt x="278451" y="219265"/>
                </a:lnTo>
                <a:close/>
              </a:path>
              <a:path w="341629" h="341629">
                <a:moveTo>
                  <a:pt x="121157" y="194850"/>
                </a:moveTo>
                <a:lnTo>
                  <a:pt x="121157" y="140970"/>
                </a:lnTo>
                <a:lnTo>
                  <a:pt x="115252" y="163187"/>
                </a:lnTo>
                <a:lnTo>
                  <a:pt x="116204" y="183832"/>
                </a:lnTo>
                <a:lnTo>
                  <a:pt x="121157" y="194850"/>
                </a:lnTo>
                <a:close/>
              </a:path>
              <a:path w="341629" h="341629">
                <a:moveTo>
                  <a:pt x="223265" y="202093"/>
                </a:moveTo>
                <a:lnTo>
                  <a:pt x="223265" y="168402"/>
                </a:lnTo>
                <a:lnTo>
                  <a:pt x="219289" y="187392"/>
                </a:lnTo>
                <a:lnTo>
                  <a:pt x="208597" y="203168"/>
                </a:lnTo>
                <a:lnTo>
                  <a:pt x="193047" y="213943"/>
                </a:lnTo>
                <a:lnTo>
                  <a:pt x="174497" y="217932"/>
                </a:lnTo>
                <a:lnTo>
                  <a:pt x="155507" y="214383"/>
                </a:lnTo>
                <a:lnTo>
                  <a:pt x="139731" y="203835"/>
                </a:lnTo>
                <a:lnTo>
                  <a:pt x="128956" y="188142"/>
                </a:lnTo>
                <a:lnTo>
                  <a:pt x="124967" y="169164"/>
                </a:lnTo>
                <a:lnTo>
                  <a:pt x="124967" y="202854"/>
                </a:lnTo>
                <a:lnTo>
                  <a:pt x="140969" y="218694"/>
                </a:lnTo>
                <a:lnTo>
                  <a:pt x="157007" y="226290"/>
                </a:lnTo>
                <a:lnTo>
                  <a:pt x="173735" y="228511"/>
                </a:lnTo>
                <a:lnTo>
                  <a:pt x="174497" y="228584"/>
                </a:lnTo>
                <a:lnTo>
                  <a:pt x="191654" y="225766"/>
                </a:lnTo>
                <a:lnTo>
                  <a:pt x="207263" y="217932"/>
                </a:lnTo>
                <a:lnTo>
                  <a:pt x="223265" y="202093"/>
                </a:lnTo>
                <a:close/>
              </a:path>
              <a:path w="341629" h="341629">
                <a:moveTo>
                  <a:pt x="232660" y="162746"/>
                </a:moveTo>
                <a:lnTo>
                  <a:pt x="227075" y="140208"/>
                </a:lnTo>
                <a:lnTo>
                  <a:pt x="227075" y="193862"/>
                </a:lnTo>
                <a:lnTo>
                  <a:pt x="231743" y="183356"/>
                </a:lnTo>
                <a:lnTo>
                  <a:pt x="232660" y="162746"/>
                </a:lnTo>
                <a:close/>
              </a:path>
            </a:pathLst>
          </a:custGeom>
          <a:solidFill>
            <a:srgbClr val="FEFEFE"/>
          </a:solidFill>
        </p:spPr>
        <p:txBody>
          <a:bodyPr wrap="square" lIns="0" tIns="0" rIns="0" bIns="0" rtlCol="0"/>
          <a:lstStyle/>
          <a:p>
            <a:endParaRPr sz="1800" dirty="0"/>
          </a:p>
        </p:txBody>
      </p:sp>
      <p:sp>
        <p:nvSpPr>
          <p:cNvPr id="24" name="bk object 24"/>
          <p:cNvSpPr/>
          <p:nvPr/>
        </p:nvSpPr>
        <p:spPr>
          <a:xfrm>
            <a:off x="9006840" y="6339078"/>
            <a:ext cx="38100" cy="38100"/>
          </a:xfrm>
          <a:custGeom>
            <a:avLst/>
            <a:gdLst/>
            <a:ahLst/>
            <a:cxnLst/>
            <a:rect l="l" t="t" r="r" b="b"/>
            <a:pathLst>
              <a:path w="38100" h="38100">
                <a:moveTo>
                  <a:pt x="38100" y="35813"/>
                </a:moveTo>
                <a:lnTo>
                  <a:pt x="38100" y="2285"/>
                </a:lnTo>
                <a:lnTo>
                  <a:pt x="35052" y="0"/>
                </a:lnTo>
                <a:lnTo>
                  <a:pt x="2286" y="0"/>
                </a:lnTo>
                <a:lnTo>
                  <a:pt x="0" y="2285"/>
                </a:lnTo>
                <a:lnTo>
                  <a:pt x="0" y="35813"/>
                </a:lnTo>
                <a:lnTo>
                  <a:pt x="2286" y="38099"/>
                </a:lnTo>
                <a:lnTo>
                  <a:pt x="35052" y="38099"/>
                </a:lnTo>
                <a:lnTo>
                  <a:pt x="38100" y="35813"/>
                </a:lnTo>
                <a:close/>
              </a:path>
            </a:pathLst>
          </a:custGeom>
          <a:solidFill>
            <a:srgbClr val="FEFEFE"/>
          </a:solidFill>
        </p:spPr>
        <p:txBody>
          <a:bodyPr wrap="square" lIns="0" tIns="0" rIns="0" bIns="0" rtlCol="0"/>
          <a:lstStyle/>
          <a:p>
            <a:endParaRPr sz="1800" dirty="0"/>
          </a:p>
        </p:txBody>
      </p:sp>
      <p:sp>
        <p:nvSpPr>
          <p:cNvPr id="2" name="Holder 2"/>
          <p:cNvSpPr>
            <a:spLocks noGrp="1"/>
          </p:cNvSpPr>
          <p:nvPr>
            <p:ph type="title"/>
          </p:nvPr>
        </p:nvSpPr>
        <p:spPr>
          <a:xfrm>
            <a:off x="441451" y="1285244"/>
            <a:ext cx="8294370" cy="353943"/>
          </a:xfrm>
        </p:spPr>
        <p:txBody>
          <a:bodyPr lIns="0" tIns="0" rIns="0" bIns="0"/>
          <a:lstStyle>
            <a:lvl1pPr>
              <a:defRPr sz="2300" b="1" i="0">
                <a:solidFill>
                  <a:srgbClr val="2F5597"/>
                </a:solidFill>
                <a:latin typeface="Rockwell Extra Bold"/>
                <a:cs typeface="Rockwell Extra Bold"/>
              </a:defRPr>
            </a:lvl1pPr>
          </a:lstStyle>
          <a:p>
            <a:endParaRPr/>
          </a:p>
        </p:txBody>
      </p:sp>
      <p:sp>
        <p:nvSpPr>
          <p:cNvPr id="3" name="Holder 3"/>
          <p:cNvSpPr>
            <a:spLocks noGrp="1"/>
          </p:cNvSpPr>
          <p:nvPr>
            <p:ph sz="half" idx="2"/>
          </p:nvPr>
        </p:nvSpPr>
        <p:spPr>
          <a:xfrm>
            <a:off x="502920" y="1787655"/>
            <a:ext cx="4375404"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6" y="1787655"/>
            <a:ext cx="4375404"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CA9B1980-6830-4280-A841-8DB85A0D5B99}" type="datetime1">
              <a:rPr lang="en-US" smtClean="0"/>
              <a:t>12/5/2022</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441451" y="1285244"/>
            <a:ext cx="8294370" cy="353943"/>
          </a:xfrm>
        </p:spPr>
        <p:txBody>
          <a:bodyPr lIns="0" tIns="0" rIns="0" bIns="0"/>
          <a:lstStyle>
            <a:lvl1pPr>
              <a:defRPr sz="2300" b="1" i="0">
                <a:solidFill>
                  <a:srgbClr val="2F5597"/>
                </a:solidFill>
                <a:latin typeface="Rockwell Extra Bold"/>
                <a:cs typeface="Rockwell Extra Bold"/>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44CCF1AF-B49C-4DE5-9F15-D07AF8D794E4}" type="datetime1">
              <a:rPr lang="en-US" smtClean="0"/>
              <a:t>12/5/2022</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7722107" y="2262381"/>
            <a:ext cx="1850135" cy="3230117"/>
          </a:xfrm>
          <a:prstGeom prst="rect">
            <a:avLst/>
          </a:prstGeom>
          <a:blipFill>
            <a:blip r:embed="rId2" cstate="print"/>
            <a:stretch>
              <a:fillRect/>
            </a:stretch>
          </a:blipFill>
        </p:spPr>
        <p:txBody>
          <a:bodyPr wrap="square" lIns="0" tIns="0" rIns="0" bIns="0" rtlCol="0"/>
          <a:lstStyle/>
          <a:p>
            <a:endParaRPr sz="1800" dirty="0"/>
          </a:p>
        </p:txBody>
      </p:sp>
      <p:sp>
        <p:nvSpPr>
          <p:cNvPr id="17" name="bk object 17"/>
          <p:cNvSpPr/>
          <p:nvPr/>
        </p:nvSpPr>
        <p:spPr>
          <a:xfrm>
            <a:off x="7723633" y="2261620"/>
            <a:ext cx="1850389" cy="3232785"/>
          </a:xfrm>
          <a:custGeom>
            <a:avLst/>
            <a:gdLst/>
            <a:ahLst/>
            <a:cxnLst/>
            <a:rect l="l" t="t" r="r" b="b"/>
            <a:pathLst>
              <a:path w="1850390" h="3232785">
                <a:moveTo>
                  <a:pt x="1850135" y="3232404"/>
                </a:moveTo>
                <a:lnTo>
                  <a:pt x="1850135" y="0"/>
                </a:lnTo>
                <a:lnTo>
                  <a:pt x="0" y="0"/>
                </a:lnTo>
                <a:lnTo>
                  <a:pt x="0" y="3232404"/>
                </a:lnTo>
                <a:lnTo>
                  <a:pt x="4572" y="3232404"/>
                </a:lnTo>
                <a:lnTo>
                  <a:pt x="4572" y="10668"/>
                </a:lnTo>
                <a:lnTo>
                  <a:pt x="9906" y="5334"/>
                </a:lnTo>
                <a:lnTo>
                  <a:pt x="9906" y="10668"/>
                </a:lnTo>
                <a:lnTo>
                  <a:pt x="1839468" y="10668"/>
                </a:lnTo>
                <a:lnTo>
                  <a:pt x="1839468" y="5334"/>
                </a:lnTo>
                <a:lnTo>
                  <a:pt x="1844802" y="10668"/>
                </a:lnTo>
                <a:lnTo>
                  <a:pt x="1844802" y="3232404"/>
                </a:lnTo>
                <a:lnTo>
                  <a:pt x="1850135" y="3232404"/>
                </a:lnTo>
                <a:close/>
              </a:path>
              <a:path w="1850390" h="3232785">
                <a:moveTo>
                  <a:pt x="9906" y="10668"/>
                </a:moveTo>
                <a:lnTo>
                  <a:pt x="9906" y="5334"/>
                </a:lnTo>
                <a:lnTo>
                  <a:pt x="4572" y="10668"/>
                </a:lnTo>
                <a:lnTo>
                  <a:pt x="9906" y="10668"/>
                </a:lnTo>
                <a:close/>
              </a:path>
              <a:path w="1850390" h="3232785">
                <a:moveTo>
                  <a:pt x="9906" y="3221736"/>
                </a:moveTo>
                <a:lnTo>
                  <a:pt x="9906" y="10668"/>
                </a:lnTo>
                <a:lnTo>
                  <a:pt x="4572" y="10668"/>
                </a:lnTo>
                <a:lnTo>
                  <a:pt x="4572" y="3221736"/>
                </a:lnTo>
                <a:lnTo>
                  <a:pt x="9906" y="3221736"/>
                </a:lnTo>
                <a:close/>
              </a:path>
              <a:path w="1850390" h="3232785">
                <a:moveTo>
                  <a:pt x="1844802" y="3221736"/>
                </a:moveTo>
                <a:lnTo>
                  <a:pt x="4572" y="3221736"/>
                </a:lnTo>
                <a:lnTo>
                  <a:pt x="9906" y="3227070"/>
                </a:lnTo>
                <a:lnTo>
                  <a:pt x="9906" y="3232404"/>
                </a:lnTo>
                <a:lnTo>
                  <a:pt x="1839468" y="3232404"/>
                </a:lnTo>
                <a:lnTo>
                  <a:pt x="1839468" y="3227070"/>
                </a:lnTo>
                <a:lnTo>
                  <a:pt x="1844802" y="3221736"/>
                </a:lnTo>
                <a:close/>
              </a:path>
              <a:path w="1850390" h="3232785">
                <a:moveTo>
                  <a:pt x="9906" y="3232404"/>
                </a:moveTo>
                <a:lnTo>
                  <a:pt x="9906" y="3227070"/>
                </a:lnTo>
                <a:lnTo>
                  <a:pt x="4572" y="3221736"/>
                </a:lnTo>
                <a:lnTo>
                  <a:pt x="4572" y="3232404"/>
                </a:lnTo>
                <a:lnTo>
                  <a:pt x="9906" y="3232404"/>
                </a:lnTo>
                <a:close/>
              </a:path>
              <a:path w="1850390" h="3232785">
                <a:moveTo>
                  <a:pt x="1844802" y="10668"/>
                </a:moveTo>
                <a:lnTo>
                  <a:pt x="1839468" y="5334"/>
                </a:lnTo>
                <a:lnTo>
                  <a:pt x="1839468" y="10668"/>
                </a:lnTo>
                <a:lnTo>
                  <a:pt x="1844802" y="10668"/>
                </a:lnTo>
                <a:close/>
              </a:path>
              <a:path w="1850390" h="3232785">
                <a:moveTo>
                  <a:pt x="1844802" y="3221736"/>
                </a:moveTo>
                <a:lnTo>
                  <a:pt x="1844802" y="10668"/>
                </a:lnTo>
                <a:lnTo>
                  <a:pt x="1839468" y="10668"/>
                </a:lnTo>
                <a:lnTo>
                  <a:pt x="1839468" y="3221736"/>
                </a:lnTo>
                <a:lnTo>
                  <a:pt x="1844802" y="3221736"/>
                </a:lnTo>
                <a:close/>
              </a:path>
              <a:path w="1850390" h="3232785">
                <a:moveTo>
                  <a:pt x="1844802" y="3232404"/>
                </a:moveTo>
                <a:lnTo>
                  <a:pt x="1844802" y="3221736"/>
                </a:lnTo>
                <a:lnTo>
                  <a:pt x="1839468" y="3227070"/>
                </a:lnTo>
                <a:lnTo>
                  <a:pt x="1839468" y="3232404"/>
                </a:lnTo>
                <a:lnTo>
                  <a:pt x="1844802" y="3232404"/>
                </a:lnTo>
                <a:close/>
              </a:path>
            </a:pathLst>
          </a:custGeom>
          <a:solidFill>
            <a:srgbClr val="2F528F"/>
          </a:solidFill>
        </p:spPr>
        <p:txBody>
          <a:bodyPr wrap="square" lIns="0" tIns="0" rIns="0" bIns="0" rtlCol="0"/>
          <a:lstStyle/>
          <a:p>
            <a:endParaRPr sz="1800" dirty="0"/>
          </a:p>
        </p:txBody>
      </p:sp>
      <p:sp>
        <p:nvSpPr>
          <p:cNvPr id="18" name="bk object 18"/>
          <p:cNvSpPr/>
          <p:nvPr/>
        </p:nvSpPr>
        <p:spPr>
          <a:xfrm>
            <a:off x="2044445" y="2262381"/>
            <a:ext cx="4726685" cy="3230117"/>
          </a:xfrm>
          <a:prstGeom prst="rect">
            <a:avLst/>
          </a:prstGeom>
          <a:blipFill>
            <a:blip r:embed="rId3" cstate="print"/>
            <a:stretch>
              <a:fillRect/>
            </a:stretch>
          </a:blipFill>
        </p:spPr>
        <p:txBody>
          <a:bodyPr wrap="square" lIns="0" tIns="0" rIns="0" bIns="0" rtlCol="0"/>
          <a:lstStyle/>
          <a:p>
            <a:endParaRPr sz="1800" dirty="0"/>
          </a:p>
        </p:txBody>
      </p:sp>
      <p:sp>
        <p:nvSpPr>
          <p:cNvPr id="19" name="bk object 19"/>
          <p:cNvSpPr/>
          <p:nvPr/>
        </p:nvSpPr>
        <p:spPr>
          <a:xfrm>
            <a:off x="2045971" y="2263143"/>
            <a:ext cx="4725670" cy="3232785"/>
          </a:xfrm>
          <a:custGeom>
            <a:avLst/>
            <a:gdLst/>
            <a:ahLst/>
            <a:cxnLst/>
            <a:rect l="l" t="t" r="r" b="b"/>
            <a:pathLst>
              <a:path w="4725670" h="3232785">
                <a:moveTo>
                  <a:pt x="4725161" y="3232404"/>
                </a:moveTo>
                <a:lnTo>
                  <a:pt x="4725161" y="0"/>
                </a:lnTo>
                <a:lnTo>
                  <a:pt x="0" y="0"/>
                </a:lnTo>
                <a:lnTo>
                  <a:pt x="0" y="3232404"/>
                </a:lnTo>
                <a:lnTo>
                  <a:pt x="5333" y="3232404"/>
                </a:lnTo>
                <a:lnTo>
                  <a:pt x="5334" y="9906"/>
                </a:lnTo>
                <a:lnTo>
                  <a:pt x="10668" y="5334"/>
                </a:lnTo>
                <a:lnTo>
                  <a:pt x="10668" y="9906"/>
                </a:lnTo>
                <a:lnTo>
                  <a:pt x="4715256" y="9905"/>
                </a:lnTo>
                <a:lnTo>
                  <a:pt x="4715256" y="5333"/>
                </a:lnTo>
                <a:lnTo>
                  <a:pt x="4720589" y="9905"/>
                </a:lnTo>
                <a:lnTo>
                  <a:pt x="4720589" y="3232404"/>
                </a:lnTo>
                <a:lnTo>
                  <a:pt x="4725161" y="3232404"/>
                </a:lnTo>
                <a:close/>
              </a:path>
              <a:path w="4725670" h="3232785">
                <a:moveTo>
                  <a:pt x="10668" y="9906"/>
                </a:moveTo>
                <a:lnTo>
                  <a:pt x="10668" y="5334"/>
                </a:lnTo>
                <a:lnTo>
                  <a:pt x="5334" y="9906"/>
                </a:lnTo>
                <a:lnTo>
                  <a:pt x="10668" y="9906"/>
                </a:lnTo>
                <a:close/>
              </a:path>
              <a:path w="4725670" h="3232785">
                <a:moveTo>
                  <a:pt x="10668" y="3221736"/>
                </a:moveTo>
                <a:lnTo>
                  <a:pt x="10668" y="9906"/>
                </a:lnTo>
                <a:lnTo>
                  <a:pt x="5334" y="9906"/>
                </a:lnTo>
                <a:lnTo>
                  <a:pt x="5334" y="3221736"/>
                </a:lnTo>
                <a:lnTo>
                  <a:pt x="10668" y="3221736"/>
                </a:lnTo>
                <a:close/>
              </a:path>
              <a:path w="4725670" h="3232785">
                <a:moveTo>
                  <a:pt x="4720589" y="3221735"/>
                </a:moveTo>
                <a:lnTo>
                  <a:pt x="5334" y="3221736"/>
                </a:lnTo>
                <a:lnTo>
                  <a:pt x="10668" y="3227070"/>
                </a:lnTo>
                <a:lnTo>
                  <a:pt x="10668" y="3232404"/>
                </a:lnTo>
                <a:lnTo>
                  <a:pt x="4715256" y="3232404"/>
                </a:lnTo>
                <a:lnTo>
                  <a:pt x="4715256" y="3227069"/>
                </a:lnTo>
                <a:lnTo>
                  <a:pt x="4720589" y="3221735"/>
                </a:lnTo>
                <a:close/>
              </a:path>
              <a:path w="4725670" h="3232785">
                <a:moveTo>
                  <a:pt x="10668" y="3232404"/>
                </a:moveTo>
                <a:lnTo>
                  <a:pt x="10668" y="3227070"/>
                </a:lnTo>
                <a:lnTo>
                  <a:pt x="5334" y="3221736"/>
                </a:lnTo>
                <a:lnTo>
                  <a:pt x="5333" y="3232404"/>
                </a:lnTo>
                <a:lnTo>
                  <a:pt x="10668" y="3232404"/>
                </a:lnTo>
                <a:close/>
              </a:path>
              <a:path w="4725670" h="3232785">
                <a:moveTo>
                  <a:pt x="4720589" y="9905"/>
                </a:moveTo>
                <a:lnTo>
                  <a:pt x="4715256" y="5333"/>
                </a:lnTo>
                <a:lnTo>
                  <a:pt x="4715256" y="9905"/>
                </a:lnTo>
                <a:lnTo>
                  <a:pt x="4720589" y="9905"/>
                </a:lnTo>
                <a:close/>
              </a:path>
              <a:path w="4725670" h="3232785">
                <a:moveTo>
                  <a:pt x="4720589" y="3221735"/>
                </a:moveTo>
                <a:lnTo>
                  <a:pt x="4720589" y="9905"/>
                </a:lnTo>
                <a:lnTo>
                  <a:pt x="4715256" y="9905"/>
                </a:lnTo>
                <a:lnTo>
                  <a:pt x="4715256" y="3221735"/>
                </a:lnTo>
                <a:lnTo>
                  <a:pt x="4720589" y="3221735"/>
                </a:lnTo>
                <a:close/>
              </a:path>
              <a:path w="4725670" h="3232785">
                <a:moveTo>
                  <a:pt x="4720589" y="3232404"/>
                </a:moveTo>
                <a:lnTo>
                  <a:pt x="4720589" y="3221735"/>
                </a:lnTo>
                <a:lnTo>
                  <a:pt x="4715256" y="3227069"/>
                </a:lnTo>
                <a:lnTo>
                  <a:pt x="4715256" y="3232404"/>
                </a:lnTo>
                <a:lnTo>
                  <a:pt x="4720589" y="3232404"/>
                </a:lnTo>
                <a:close/>
              </a:path>
            </a:pathLst>
          </a:custGeom>
          <a:solidFill>
            <a:srgbClr val="2F528F"/>
          </a:solidFill>
        </p:spPr>
        <p:txBody>
          <a:bodyPr wrap="square" lIns="0" tIns="0" rIns="0" bIns="0" rtlCol="0"/>
          <a:lstStyle/>
          <a:p>
            <a:endParaRPr sz="1800" dirty="0"/>
          </a:p>
        </p:txBody>
      </p:sp>
      <p:sp>
        <p:nvSpPr>
          <p:cNvPr id="20" name="bk object 20"/>
          <p:cNvSpPr/>
          <p:nvPr/>
        </p:nvSpPr>
        <p:spPr>
          <a:xfrm>
            <a:off x="4530309" y="6128003"/>
            <a:ext cx="5161915" cy="588010"/>
          </a:xfrm>
          <a:custGeom>
            <a:avLst/>
            <a:gdLst/>
            <a:ahLst/>
            <a:cxnLst/>
            <a:rect l="l" t="t" r="r" b="b"/>
            <a:pathLst>
              <a:path w="5161915" h="588009">
                <a:moveTo>
                  <a:pt x="5161569" y="0"/>
                </a:moveTo>
                <a:lnTo>
                  <a:pt x="386115" y="0"/>
                </a:lnTo>
                <a:lnTo>
                  <a:pt x="0" y="587501"/>
                </a:lnTo>
                <a:lnTo>
                  <a:pt x="5154095" y="587501"/>
                </a:lnTo>
                <a:lnTo>
                  <a:pt x="5161569" y="0"/>
                </a:lnTo>
                <a:close/>
              </a:path>
            </a:pathLst>
          </a:custGeom>
          <a:solidFill>
            <a:srgbClr val="00B0F0"/>
          </a:solidFill>
        </p:spPr>
        <p:txBody>
          <a:bodyPr wrap="square" lIns="0" tIns="0" rIns="0" bIns="0" rtlCol="0"/>
          <a:lstStyle/>
          <a:p>
            <a:endParaRPr sz="1800" dirty="0"/>
          </a:p>
        </p:txBody>
      </p:sp>
      <p:sp>
        <p:nvSpPr>
          <p:cNvPr id="21" name="bk object 21"/>
          <p:cNvSpPr/>
          <p:nvPr/>
        </p:nvSpPr>
        <p:spPr>
          <a:xfrm>
            <a:off x="4893544" y="6127245"/>
            <a:ext cx="5163185" cy="588645"/>
          </a:xfrm>
          <a:custGeom>
            <a:avLst/>
            <a:gdLst/>
            <a:ahLst/>
            <a:cxnLst/>
            <a:rect l="l" t="t" r="r" b="b"/>
            <a:pathLst>
              <a:path w="5163184" h="588645">
                <a:moveTo>
                  <a:pt x="5162569" y="0"/>
                </a:moveTo>
                <a:lnTo>
                  <a:pt x="387115" y="0"/>
                </a:lnTo>
                <a:lnTo>
                  <a:pt x="0" y="588264"/>
                </a:lnTo>
                <a:lnTo>
                  <a:pt x="5155075" y="588264"/>
                </a:lnTo>
                <a:lnTo>
                  <a:pt x="5162569" y="0"/>
                </a:lnTo>
                <a:close/>
              </a:path>
            </a:pathLst>
          </a:custGeom>
          <a:solidFill>
            <a:srgbClr val="2F5597"/>
          </a:solidFill>
        </p:spPr>
        <p:txBody>
          <a:bodyPr wrap="square" lIns="0" tIns="0" rIns="0" bIns="0" rtlCol="0"/>
          <a:lstStyle/>
          <a:p>
            <a:endParaRPr sz="1800" dirty="0"/>
          </a:p>
        </p:txBody>
      </p:sp>
      <p:sp>
        <p:nvSpPr>
          <p:cNvPr id="22" name="bk object 22"/>
          <p:cNvSpPr/>
          <p:nvPr/>
        </p:nvSpPr>
        <p:spPr>
          <a:xfrm>
            <a:off x="8270747" y="6282690"/>
            <a:ext cx="359410" cy="293370"/>
          </a:xfrm>
          <a:custGeom>
            <a:avLst/>
            <a:gdLst/>
            <a:ahLst/>
            <a:cxnLst/>
            <a:rect l="l" t="t" r="r" b="b"/>
            <a:pathLst>
              <a:path w="359409" h="293370">
                <a:moveTo>
                  <a:pt x="108965" y="293089"/>
                </a:moveTo>
                <a:lnTo>
                  <a:pt x="108965" y="229361"/>
                </a:lnTo>
                <a:lnTo>
                  <a:pt x="88892" y="242601"/>
                </a:lnTo>
                <a:lnTo>
                  <a:pt x="66674" y="252412"/>
                </a:lnTo>
                <a:lnTo>
                  <a:pt x="42743" y="258508"/>
                </a:lnTo>
                <a:lnTo>
                  <a:pt x="18930" y="260487"/>
                </a:lnTo>
                <a:lnTo>
                  <a:pt x="5333" y="260603"/>
                </a:lnTo>
                <a:lnTo>
                  <a:pt x="0" y="259841"/>
                </a:lnTo>
                <a:lnTo>
                  <a:pt x="25657" y="274081"/>
                </a:lnTo>
                <a:lnTo>
                  <a:pt x="53244" y="284606"/>
                </a:lnTo>
                <a:lnTo>
                  <a:pt x="82403" y="291131"/>
                </a:lnTo>
                <a:lnTo>
                  <a:pt x="108965" y="293089"/>
                </a:lnTo>
                <a:close/>
              </a:path>
              <a:path w="359409" h="293370">
                <a:moveTo>
                  <a:pt x="48005" y="166022"/>
                </a:moveTo>
                <a:lnTo>
                  <a:pt x="48005" y="112775"/>
                </a:lnTo>
                <a:lnTo>
                  <a:pt x="39016" y="111775"/>
                </a:lnTo>
                <a:lnTo>
                  <a:pt x="30384" y="109918"/>
                </a:lnTo>
                <a:lnTo>
                  <a:pt x="22181" y="107203"/>
                </a:lnTo>
                <a:lnTo>
                  <a:pt x="14477" y="103631"/>
                </a:lnTo>
                <a:lnTo>
                  <a:pt x="14477" y="104393"/>
                </a:lnTo>
                <a:lnTo>
                  <a:pt x="18930" y="129849"/>
                </a:lnTo>
                <a:lnTo>
                  <a:pt x="31241" y="151447"/>
                </a:lnTo>
                <a:lnTo>
                  <a:pt x="48005" y="166022"/>
                </a:lnTo>
                <a:close/>
              </a:path>
              <a:path w="359409" h="293370">
                <a:moveTo>
                  <a:pt x="176783" y="283094"/>
                </a:moveTo>
                <a:lnTo>
                  <a:pt x="176783" y="91439"/>
                </a:lnTo>
                <a:lnTo>
                  <a:pt x="132409" y="84010"/>
                </a:lnTo>
                <a:lnTo>
                  <a:pt x="91535" y="68008"/>
                </a:lnTo>
                <a:lnTo>
                  <a:pt x="55375" y="44291"/>
                </a:lnTo>
                <a:lnTo>
                  <a:pt x="25145" y="13715"/>
                </a:lnTo>
                <a:lnTo>
                  <a:pt x="20704" y="22121"/>
                </a:lnTo>
                <a:lnTo>
                  <a:pt x="17621" y="31241"/>
                </a:lnTo>
                <a:lnTo>
                  <a:pt x="15823" y="40933"/>
                </a:lnTo>
                <a:lnTo>
                  <a:pt x="15239" y="51053"/>
                </a:lnTo>
                <a:lnTo>
                  <a:pt x="17573" y="69699"/>
                </a:lnTo>
                <a:lnTo>
                  <a:pt x="24193" y="86486"/>
                </a:lnTo>
                <a:lnTo>
                  <a:pt x="34528" y="100988"/>
                </a:lnTo>
                <a:lnTo>
                  <a:pt x="48005" y="112775"/>
                </a:lnTo>
                <a:lnTo>
                  <a:pt x="48005" y="166022"/>
                </a:lnTo>
                <a:lnTo>
                  <a:pt x="49839" y="167616"/>
                </a:lnTo>
                <a:lnTo>
                  <a:pt x="73151" y="176783"/>
                </a:lnTo>
                <a:lnTo>
                  <a:pt x="73151" y="218201"/>
                </a:lnTo>
                <a:lnTo>
                  <a:pt x="86034" y="225135"/>
                </a:lnTo>
                <a:lnTo>
                  <a:pt x="108965" y="229361"/>
                </a:lnTo>
                <a:lnTo>
                  <a:pt x="108965" y="293089"/>
                </a:lnTo>
                <a:lnTo>
                  <a:pt x="112775" y="293369"/>
                </a:lnTo>
                <a:lnTo>
                  <a:pt x="167133" y="286838"/>
                </a:lnTo>
                <a:lnTo>
                  <a:pt x="176783" y="283094"/>
                </a:lnTo>
                <a:close/>
              </a:path>
              <a:path w="359409" h="293370">
                <a:moveTo>
                  <a:pt x="73151" y="218201"/>
                </a:moveTo>
                <a:lnTo>
                  <a:pt x="73151" y="176783"/>
                </a:lnTo>
                <a:lnTo>
                  <a:pt x="67055" y="178307"/>
                </a:lnTo>
                <a:lnTo>
                  <a:pt x="60959" y="179069"/>
                </a:lnTo>
                <a:lnTo>
                  <a:pt x="44957" y="179069"/>
                </a:lnTo>
                <a:lnTo>
                  <a:pt x="40385" y="178307"/>
                </a:lnTo>
                <a:lnTo>
                  <a:pt x="50458" y="198393"/>
                </a:lnTo>
                <a:lnTo>
                  <a:pt x="66103" y="214407"/>
                </a:lnTo>
                <a:lnTo>
                  <a:pt x="73151" y="218201"/>
                </a:lnTo>
                <a:close/>
              </a:path>
              <a:path w="359409" h="293370">
                <a:moveTo>
                  <a:pt x="348995" y="5333"/>
                </a:moveTo>
                <a:lnTo>
                  <a:pt x="338304" y="11620"/>
                </a:lnTo>
                <a:lnTo>
                  <a:pt x="326897" y="16763"/>
                </a:lnTo>
                <a:lnTo>
                  <a:pt x="314920" y="20764"/>
                </a:lnTo>
                <a:lnTo>
                  <a:pt x="302513" y="23621"/>
                </a:lnTo>
                <a:lnTo>
                  <a:pt x="291274" y="13823"/>
                </a:lnTo>
                <a:lnTo>
                  <a:pt x="278320" y="6381"/>
                </a:lnTo>
                <a:lnTo>
                  <a:pt x="263937" y="1654"/>
                </a:lnTo>
                <a:lnTo>
                  <a:pt x="248411" y="0"/>
                </a:lnTo>
                <a:lnTo>
                  <a:pt x="219944" y="5869"/>
                </a:lnTo>
                <a:lnTo>
                  <a:pt x="196691" y="21812"/>
                </a:lnTo>
                <a:lnTo>
                  <a:pt x="181010" y="45327"/>
                </a:lnTo>
                <a:lnTo>
                  <a:pt x="175259" y="73913"/>
                </a:lnTo>
                <a:lnTo>
                  <a:pt x="175259" y="85343"/>
                </a:lnTo>
                <a:lnTo>
                  <a:pt x="176783" y="91439"/>
                </a:lnTo>
                <a:lnTo>
                  <a:pt x="176783" y="283094"/>
                </a:lnTo>
                <a:lnTo>
                  <a:pt x="213786" y="268737"/>
                </a:lnTo>
                <a:lnTo>
                  <a:pt x="252495" y="241305"/>
                </a:lnTo>
                <a:lnTo>
                  <a:pt x="283019" y="206781"/>
                </a:lnTo>
                <a:lnTo>
                  <a:pt x="305119" y="167406"/>
                </a:lnTo>
                <a:lnTo>
                  <a:pt x="316991" y="130306"/>
                </a:lnTo>
                <a:lnTo>
                  <a:pt x="316991" y="46481"/>
                </a:lnTo>
                <a:lnTo>
                  <a:pt x="327671" y="38659"/>
                </a:lnTo>
                <a:lnTo>
                  <a:pt x="336708" y="29051"/>
                </a:lnTo>
                <a:lnTo>
                  <a:pt x="343888" y="17871"/>
                </a:lnTo>
                <a:lnTo>
                  <a:pt x="348995" y="5333"/>
                </a:lnTo>
                <a:close/>
              </a:path>
              <a:path w="359409" h="293370">
                <a:moveTo>
                  <a:pt x="358901" y="35051"/>
                </a:moveTo>
                <a:lnTo>
                  <a:pt x="348995" y="39206"/>
                </a:lnTo>
                <a:lnTo>
                  <a:pt x="338804" y="42481"/>
                </a:lnTo>
                <a:lnTo>
                  <a:pt x="328148" y="44910"/>
                </a:lnTo>
                <a:lnTo>
                  <a:pt x="316991" y="46481"/>
                </a:lnTo>
                <a:lnTo>
                  <a:pt x="316991" y="130306"/>
                </a:lnTo>
                <a:lnTo>
                  <a:pt x="318555" y="125418"/>
                </a:lnTo>
                <a:lnTo>
                  <a:pt x="322325" y="90180"/>
                </a:lnTo>
                <a:lnTo>
                  <a:pt x="322325" y="73151"/>
                </a:lnTo>
                <a:lnTo>
                  <a:pt x="332863" y="65055"/>
                </a:lnTo>
                <a:lnTo>
                  <a:pt x="342614" y="55816"/>
                </a:lnTo>
                <a:lnTo>
                  <a:pt x="351365" y="45719"/>
                </a:lnTo>
                <a:lnTo>
                  <a:pt x="358901" y="35051"/>
                </a:lnTo>
                <a:close/>
              </a:path>
              <a:path w="359409" h="293370">
                <a:moveTo>
                  <a:pt x="323087" y="83057"/>
                </a:moveTo>
                <a:lnTo>
                  <a:pt x="323087" y="79247"/>
                </a:lnTo>
                <a:lnTo>
                  <a:pt x="322325" y="76199"/>
                </a:lnTo>
                <a:lnTo>
                  <a:pt x="322325" y="90180"/>
                </a:lnTo>
                <a:lnTo>
                  <a:pt x="323087" y="83057"/>
                </a:lnTo>
                <a:close/>
              </a:path>
            </a:pathLst>
          </a:custGeom>
          <a:solidFill>
            <a:srgbClr val="FEFEFE"/>
          </a:solidFill>
        </p:spPr>
        <p:txBody>
          <a:bodyPr wrap="square" lIns="0" tIns="0" rIns="0" bIns="0" rtlCol="0"/>
          <a:lstStyle/>
          <a:p>
            <a:endParaRPr sz="1800" dirty="0"/>
          </a:p>
        </p:txBody>
      </p:sp>
      <p:sp>
        <p:nvSpPr>
          <p:cNvPr id="23" name="bk object 23"/>
          <p:cNvSpPr/>
          <p:nvPr/>
        </p:nvSpPr>
        <p:spPr>
          <a:xfrm>
            <a:off x="8795004" y="6264402"/>
            <a:ext cx="341630" cy="341630"/>
          </a:xfrm>
          <a:custGeom>
            <a:avLst/>
            <a:gdLst/>
            <a:ahLst/>
            <a:cxnLst/>
            <a:rect l="l" t="t" r="r" b="b"/>
            <a:pathLst>
              <a:path w="341629" h="341629">
                <a:moveTo>
                  <a:pt x="341375" y="170688"/>
                </a:moveTo>
                <a:lnTo>
                  <a:pt x="335770" y="127352"/>
                </a:lnTo>
                <a:lnTo>
                  <a:pt x="319644" y="87150"/>
                </a:lnTo>
                <a:lnTo>
                  <a:pt x="294036" y="52197"/>
                </a:lnTo>
                <a:lnTo>
                  <a:pt x="259983" y="24609"/>
                </a:lnTo>
                <a:lnTo>
                  <a:pt x="218521" y="6505"/>
                </a:lnTo>
                <a:lnTo>
                  <a:pt x="170687" y="0"/>
                </a:lnTo>
                <a:lnTo>
                  <a:pt x="125236" y="5817"/>
                </a:lnTo>
                <a:lnTo>
                  <a:pt x="84440" y="22408"/>
                </a:lnTo>
                <a:lnTo>
                  <a:pt x="49910" y="48482"/>
                </a:lnTo>
                <a:lnTo>
                  <a:pt x="23255" y="82747"/>
                </a:lnTo>
                <a:lnTo>
                  <a:pt x="6081" y="123913"/>
                </a:lnTo>
                <a:lnTo>
                  <a:pt x="0" y="170688"/>
                </a:lnTo>
                <a:lnTo>
                  <a:pt x="6611" y="219367"/>
                </a:lnTo>
                <a:lnTo>
                  <a:pt x="24948" y="261168"/>
                </a:lnTo>
                <a:lnTo>
                  <a:pt x="52768" y="295179"/>
                </a:lnTo>
                <a:lnTo>
                  <a:pt x="61721" y="301643"/>
                </a:lnTo>
                <a:lnTo>
                  <a:pt x="61721" y="140208"/>
                </a:lnTo>
                <a:lnTo>
                  <a:pt x="61841" y="98428"/>
                </a:lnTo>
                <a:lnTo>
                  <a:pt x="62483" y="89154"/>
                </a:lnTo>
                <a:lnTo>
                  <a:pt x="99821" y="59436"/>
                </a:lnTo>
                <a:lnTo>
                  <a:pt x="157007" y="58929"/>
                </a:lnTo>
                <a:lnTo>
                  <a:pt x="213359" y="59039"/>
                </a:lnTo>
                <a:lnTo>
                  <a:pt x="258949" y="61852"/>
                </a:lnTo>
                <a:lnTo>
                  <a:pt x="278451" y="98667"/>
                </a:lnTo>
                <a:lnTo>
                  <a:pt x="278451" y="301323"/>
                </a:lnTo>
                <a:lnTo>
                  <a:pt x="291179" y="291465"/>
                </a:lnTo>
                <a:lnTo>
                  <a:pt x="317782" y="256935"/>
                </a:lnTo>
                <a:lnTo>
                  <a:pt x="335029" y="216139"/>
                </a:lnTo>
                <a:lnTo>
                  <a:pt x="341375" y="170688"/>
                </a:lnTo>
                <a:close/>
              </a:path>
              <a:path w="341629" h="341629">
                <a:moveTo>
                  <a:pt x="278451" y="301323"/>
                </a:moveTo>
                <a:lnTo>
                  <a:pt x="278451" y="219265"/>
                </a:lnTo>
                <a:lnTo>
                  <a:pt x="278129" y="243840"/>
                </a:lnTo>
                <a:lnTo>
                  <a:pt x="275129" y="257317"/>
                </a:lnTo>
                <a:lnTo>
                  <a:pt x="267842" y="267652"/>
                </a:lnTo>
                <a:lnTo>
                  <a:pt x="257127" y="274272"/>
                </a:lnTo>
                <a:lnTo>
                  <a:pt x="243839" y="276606"/>
                </a:lnTo>
                <a:lnTo>
                  <a:pt x="104393" y="276606"/>
                </a:lnTo>
                <a:lnTo>
                  <a:pt x="87118" y="273474"/>
                </a:lnTo>
                <a:lnTo>
                  <a:pt x="73628" y="264699"/>
                </a:lnTo>
                <a:lnTo>
                  <a:pt x="64853" y="251209"/>
                </a:lnTo>
                <a:lnTo>
                  <a:pt x="61721" y="233934"/>
                </a:lnTo>
                <a:lnTo>
                  <a:pt x="61721" y="301643"/>
                </a:lnTo>
                <a:lnTo>
                  <a:pt x="87827" y="320491"/>
                </a:lnTo>
                <a:lnTo>
                  <a:pt x="127881" y="336193"/>
                </a:lnTo>
                <a:lnTo>
                  <a:pt x="170687" y="341376"/>
                </a:lnTo>
                <a:lnTo>
                  <a:pt x="216086" y="335294"/>
                </a:lnTo>
                <a:lnTo>
                  <a:pt x="256765" y="318120"/>
                </a:lnTo>
                <a:lnTo>
                  <a:pt x="278451" y="301323"/>
                </a:lnTo>
                <a:close/>
              </a:path>
              <a:path w="341629" h="341629">
                <a:moveTo>
                  <a:pt x="278451" y="219265"/>
                </a:moveTo>
                <a:lnTo>
                  <a:pt x="278451" y="98667"/>
                </a:lnTo>
                <a:lnTo>
                  <a:pt x="278415" y="106584"/>
                </a:lnTo>
                <a:lnTo>
                  <a:pt x="278237" y="114359"/>
                </a:lnTo>
                <a:lnTo>
                  <a:pt x="278129" y="126492"/>
                </a:lnTo>
                <a:lnTo>
                  <a:pt x="276605" y="128016"/>
                </a:lnTo>
                <a:lnTo>
                  <a:pt x="217931" y="128016"/>
                </a:lnTo>
                <a:lnTo>
                  <a:pt x="214883" y="125730"/>
                </a:lnTo>
                <a:lnTo>
                  <a:pt x="213359" y="124206"/>
                </a:lnTo>
                <a:lnTo>
                  <a:pt x="193917" y="113490"/>
                </a:lnTo>
                <a:lnTo>
                  <a:pt x="174497" y="110037"/>
                </a:lnTo>
                <a:lnTo>
                  <a:pt x="173735" y="109935"/>
                </a:lnTo>
                <a:lnTo>
                  <a:pt x="153888" y="113490"/>
                </a:lnTo>
                <a:lnTo>
                  <a:pt x="134873" y="124206"/>
                </a:lnTo>
                <a:lnTo>
                  <a:pt x="132587" y="125730"/>
                </a:lnTo>
                <a:lnTo>
                  <a:pt x="130301" y="128016"/>
                </a:lnTo>
                <a:lnTo>
                  <a:pt x="64769" y="128016"/>
                </a:lnTo>
                <a:lnTo>
                  <a:pt x="64007" y="127254"/>
                </a:lnTo>
                <a:lnTo>
                  <a:pt x="62483" y="127254"/>
                </a:lnTo>
                <a:lnTo>
                  <a:pt x="62269" y="117550"/>
                </a:lnTo>
                <a:lnTo>
                  <a:pt x="61912" y="107918"/>
                </a:lnTo>
                <a:lnTo>
                  <a:pt x="61841" y="98428"/>
                </a:lnTo>
                <a:lnTo>
                  <a:pt x="61841" y="140208"/>
                </a:lnTo>
                <a:lnTo>
                  <a:pt x="118871" y="140208"/>
                </a:lnTo>
                <a:lnTo>
                  <a:pt x="121157" y="140970"/>
                </a:lnTo>
                <a:lnTo>
                  <a:pt x="121157" y="194850"/>
                </a:lnTo>
                <a:lnTo>
                  <a:pt x="124586" y="202477"/>
                </a:lnTo>
                <a:lnTo>
                  <a:pt x="124967" y="202854"/>
                </a:lnTo>
                <a:lnTo>
                  <a:pt x="124967" y="169164"/>
                </a:lnTo>
                <a:lnTo>
                  <a:pt x="128837" y="150292"/>
                </a:lnTo>
                <a:lnTo>
                  <a:pt x="139350" y="134778"/>
                </a:lnTo>
                <a:lnTo>
                  <a:pt x="154864" y="124265"/>
                </a:lnTo>
                <a:lnTo>
                  <a:pt x="173735" y="120396"/>
                </a:lnTo>
                <a:lnTo>
                  <a:pt x="192619" y="124146"/>
                </a:lnTo>
                <a:lnTo>
                  <a:pt x="208216" y="134397"/>
                </a:lnTo>
                <a:lnTo>
                  <a:pt x="218955" y="149649"/>
                </a:lnTo>
                <a:lnTo>
                  <a:pt x="223265" y="168402"/>
                </a:lnTo>
                <a:lnTo>
                  <a:pt x="223265" y="202093"/>
                </a:lnTo>
                <a:lnTo>
                  <a:pt x="223539" y="201822"/>
                </a:lnTo>
                <a:lnTo>
                  <a:pt x="227075" y="193862"/>
                </a:lnTo>
                <a:lnTo>
                  <a:pt x="227075" y="140208"/>
                </a:lnTo>
                <a:lnTo>
                  <a:pt x="275843" y="140208"/>
                </a:lnTo>
                <a:lnTo>
                  <a:pt x="278129" y="143256"/>
                </a:lnTo>
                <a:lnTo>
                  <a:pt x="278451" y="219265"/>
                </a:lnTo>
                <a:close/>
              </a:path>
              <a:path w="341629" h="341629">
                <a:moveTo>
                  <a:pt x="121157" y="194850"/>
                </a:moveTo>
                <a:lnTo>
                  <a:pt x="121157" y="140970"/>
                </a:lnTo>
                <a:lnTo>
                  <a:pt x="115252" y="163187"/>
                </a:lnTo>
                <a:lnTo>
                  <a:pt x="116204" y="183832"/>
                </a:lnTo>
                <a:lnTo>
                  <a:pt x="121157" y="194850"/>
                </a:lnTo>
                <a:close/>
              </a:path>
              <a:path w="341629" h="341629">
                <a:moveTo>
                  <a:pt x="223265" y="202093"/>
                </a:moveTo>
                <a:lnTo>
                  <a:pt x="223265" y="168402"/>
                </a:lnTo>
                <a:lnTo>
                  <a:pt x="219289" y="187392"/>
                </a:lnTo>
                <a:lnTo>
                  <a:pt x="208597" y="203168"/>
                </a:lnTo>
                <a:lnTo>
                  <a:pt x="193047" y="213943"/>
                </a:lnTo>
                <a:lnTo>
                  <a:pt x="174497" y="217932"/>
                </a:lnTo>
                <a:lnTo>
                  <a:pt x="155507" y="214383"/>
                </a:lnTo>
                <a:lnTo>
                  <a:pt x="139731" y="203835"/>
                </a:lnTo>
                <a:lnTo>
                  <a:pt x="128956" y="188142"/>
                </a:lnTo>
                <a:lnTo>
                  <a:pt x="124967" y="169164"/>
                </a:lnTo>
                <a:lnTo>
                  <a:pt x="124967" y="202854"/>
                </a:lnTo>
                <a:lnTo>
                  <a:pt x="140969" y="218694"/>
                </a:lnTo>
                <a:lnTo>
                  <a:pt x="157007" y="226290"/>
                </a:lnTo>
                <a:lnTo>
                  <a:pt x="173735" y="228511"/>
                </a:lnTo>
                <a:lnTo>
                  <a:pt x="174497" y="228584"/>
                </a:lnTo>
                <a:lnTo>
                  <a:pt x="191654" y="225766"/>
                </a:lnTo>
                <a:lnTo>
                  <a:pt x="207263" y="217932"/>
                </a:lnTo>
                <a:lnTo>
                  <a:pt x="223265" y="202093"/>
                </a:lnTo>
                <a:close/>
              </a:path>
              <a:path w="341629" h="341629">
                <a:moveTo>
                  <a:pt x="232660" y="162746"/>
                </a:moveTo>
                <a:lnTo>
                  <a:pt x="227075" y="140208"/>
                </a:lnTo>
                <a:lnTo>
                  <a:pt x="227075" y="193862"/>
                </a:lnTo>
                <a:lnTo>
                  <a:pt x="231743" y="183356"/>
                </a:lnTo>
                <a:lnTo>
                  <a:pt x="232660" y="162746"/>
                </a:lnTo>
                <a:close/>
              </a:path>
            </a:pathLst>
          </a:custGeom>
          <a:solidFill>
            <a:srgbClr val="FEFEFE"/>
          </a:solidFill>
        </p:spPr>
        <p:txBody>
          <a:bodyPr wrap="square" lIns="0" tIns="0" rIns="0" bIns="0" rtlCol="0"/>
          <a:lstStyle/>
          <a:p>
            <a:endParaRPr sz="1800" dirty="0"/>
          </a:p>
        </p:txBody>
      </p:sp>
      <p:sp>
        <p:nvSpPr>
          <p:cNvPr id="24" name="bk object 24"/>
          <p:cNvSpPr/>
          <p:nvPr/>
        </p:nvSpPr>
        <p:spPr>
          <a:xfrm>
            <a:off x="9006840" y="6339078"/>
            <a:ext cx="38100" cy="38100"/>
          </a:xfrm>
          <a:custGeom>
            <a:avLst/>
            <a:gdLst/>
            <a:ahLst/>
            <a:cxnLst/>
            <a:rect l="l" t="t" r="r" b="b"/>
            <a:pathLst>
              <a:path w="38100" h="38100">
                <a:moveTo>
                  <a:pt x="38100" y="35813"/>
                </a:moveTo>
                <a:lnTo>
                  <a:pt x="38100" y="2285"/>
                </a:lnTo>
                <a:lnTo>
                  <a:pt x="35052" y="0"/>
                </a:lnTo>
                <a:lnTo>
                  <a:pt x="2286" y="0"/>
                </a:lnTo>
                <a:lnTo>
                  <a:pt x="0" y="2285"/>
                </a:lnTo>
                <a:lnTo>
                  <a:pt x="0" y="35813"/>
                </a:lnTo>
                <a:lnTo>
                  <a:pt x="2286" y="38099"/>
                </a:lnTo>
                <a:lnTo>
                  <a:pt x="35052" y="38099"/>
                </a:lnTo>
                <a:lnTo>
                  <a:pt x="38100" y="35813"/>
                </a:lnTo>
                <a:close/>
              </a:path>
            </a:pathLst>
          </a:custGeom>
          <a:solidFill>
            <a:srgbClr val="FEFEFE"/>
          </a:solidFill>
        </p:spPr>
        <p:txBody>
          <a:bodyPr wrap="square" lIns="0" tIns="0" rIns="0" bIns="0" rtlCol="0"/>
          <a:lstStyle/>
          <a:p>
            <a:endParaRPr sz="1800" dirty="0"/>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7798B4F6-3D66-49F3-877D-C4F8584742A5}" type="datetime1">
              <a:rPr lang="en-US" smtClean="0"/>
              <a:t>12/5/2022</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530309" y="6128003"/>
            <a:ext cx="5161915" cy="588010"/>
          </a:xfrm>
          <a:custGeom>
            <a:avLst/>
            <a:gdLst/>
            <a:ahLst/>
            <a:cxnLst/>
            <a:rect l="l" t="t" r="r" b="b"/>
            <a:pathLst>
              <a:path w="5161915" h="588009">
                <a:moveTo>
                  <a:pt x="5161569" y="0"/>
                </a:moveTo>
                <a:lnTo>
                  <a:pt x="386115" y="0"/>
                </a:lnTo>
                <a:lnTo>
                  <a:pt x="0" y="587501"/>
                </a:lnTo>
                <a:lnTo>
                  <a:pt x="5154095" y="587501"/>
                </a:lnTo>
                <a:lnTo>
                  <a:pt x="5161569" y="0"/>
                </a:lnTo>
                <a:close/>
              </a:path>
            </a:pathLst>
          </a:custGeom>
          <a:solidFill>
            <a:srgbClr val="00B0F0"/>
          </a:solidFill>
        </p:spPr>
        <p:txBody>
          <a:bodyPr wrap="square" lIns="0" tIns="0" rIns="0" bIns="0" rtlCol="0"/>
          <a:lstStyle/>
          <a:p>
            <a:endParaRPr sz="1800" dirty="0"/>
          </a:p>
        </p:txBody>
      </p:sp>
      <p:sp>
        <p:nvSpPr>
          <p:cNvPr id="17" name="bk object 17"/>
          <p:cNvSpPr/>
          <p:nvPr/>
        </p:nvSpPr>
        <p:spPr>
          <a:xfrm>
            <a:off x="4893544" y="6127245"/>
            <a:ext cx="5163185" cy="588645"/>
          </a:xfrm>
          <a:custGeom>
            <a:avLst/>
            <a:gdLst/>
            <a:ahLst/>
            <a:cxnLst/>
            <a:rect l="l" t="t" r="r" b="b"/>
            <a:pathLst>
              <a:path w="5163184" h="588645">
                <a:moveTo>
                  <a:pt x="5162569" y="0"/>
                </a:moveTo>
                <a:lnTo>
                  <a:pt x="387115" y="0"/>
                </a:lnTo>
                <a:lnTo>
                  <a:pt x="0" y="588264"/>
                </a:lnTo>
                <a:lnTo>
                  <a:pt x="5155075" y="588264"/>
                </a:lnTo>
                <a:lnTo>
                  <a:pt x="5162569" y="0"/>
                </a:lnTo>
                <a:close/>
              </a:path>
            </a:pathLst>
          </a:custGeom>
          <a:solidFill>
            <a:srgbClr val="2F5597"/>
          </a:solidFill>
        </p:spPr>
        <p:txBody>
          <a:bodyPr wrap="square" lIns="0" tIns="0" rIns="0" bIns="0" rtlCol="0"/>
          <a:lstStyle/>
          <a:p>
            <a:endParaRPr sz="1800" dirty="0"/>
          </a:p>
        </p:txBody>
      </p:sp>
      <p:sp>
        <p:nvSpPr>
          <p:cNvPr id="18" name="bk object 18"/>
          <p:cNvSpPr/>
          <p:nvPr/>
        </p:nvSpPr>
        <p:spPr>
          <a:xfrm>
            <a:off x="8270747" y="6282690"/>
            <a:ext cx="359410" cy="293370"/>
          </a:xfrm>
          <a:custGeom>
            <a:avLst/>
            <a:gdLst/>
            <a:ahLst/>
            <a:cxnLst/>
            <a:rect l="l" t="t" r="r" b="b"/>
            <a:pathLst>
              <a:path w="359409" h="293370">
                <a:moveTo>
                  <a:pt x="108965" y="293089"/>
                </a:moveTo>
                <a:lnTo>
                  <a:pt x="108965" y="229361"/>
                </a:lnTo>
                <a:lnTo>
                  <a:pt x="88892" y="242601"/>
                </a:lnTo>
                <a:lnTo>
                  <a:pt x="66674" y="252412"/>
                </a:lnTo>
                <a:lnTo>
                  <a:pt x="42743" y="258508"/>
                </a:lnTo>
                <a:lnTo>
                  <a:pt x="18930" y="260487"/>
                </a:lnTo>
                <a:lnTo>
                  <a:pt x="5333" y="260603"/>
                </a:lnTo>
                <a:lnTo>
                  <a:pt x="0" y="259841"/>
                </a:lnTo>
                <a:lnTo>
                  <a:pt x="25657" y="274081"/>
                </a:lnTo>
                <a:lnTo>
                  <a:pt x="53244" y="284606"/>
                </a:lnTo>
                <a:lnTo>
                  <a:pt x="82403" y="291131"/>
                </a:lnTo>
                <a:lnTo>
                  <a:pt x="108965" y="293089"/>
                </a:lnTo>
                <a:close/>
              </a:path>
              <a:path w="359409" h="293370">
                <a:moveTo>
                  <a:pt x="48005" y="166022"/>
                </a:moveTo>
                <a:lnTo>
                  <a:pt x="48005" y="112775"/>
                </a:lnTo>
                <a:lnTo>
                  <a:pt x="39016" y="111775"/>
                </a:lnTo>
                <a:lnTo>
                  <a:pt x="30384" y="109918"/>
                </a:lnTo>
                <a:lnTo>
                  <a:pt x="22181" y="107203"/>
                </a:lnTo>
                <a:lnTo>
                  <a:pt x="14477" y="103631"/>
                </a:lnTo>
                <a:lnTo>
                  <a:pt x="14477" y="104393"/>
                </a:lnTo>
                <a:lnTo>
                  <a:pt x="18930" y="129849"/>
                </a:lnTo>
                <a:lnTo>
                  <a:pt x="31241" y="151447"/>
                </a:lnTo>
                <a:lnTo>
                  <a:pt x="48005" y="166022"/>
                </a:lnTo>
                <a:close/>
              </a:path>
              <a:path w="359409" h="293370">
                <a:moveTo>
                  <a:pt x="176783" y="283094"/>
                </a:moveTo>
                <a:lnTo>
                  <a:pt x="176783" y="91439"/>
                </a:lnTo>
                <a:lnTo>
                  <a:pt x="132409" y="84010"/>
                </a:lnTo>
                <a:lnTo>
                  <a:pt x="91535" y="68008"/>
                </a:lnTo>
                <a:lnTo>
                  <a:pt x="55375" y="44291"/>
                </a:lnTo>
                <a:lnTo>
                  <a:pt x="25145" y="13715"/>
                </a:lnTo>
                <a:lnTo>
                  <a:pt x="20704" y="22121"/>
                </a:lnTo>
                <a:lnTo>
                  <a:pt x="17621" y="31241"/>
                </a:lnTo>
                <a:lnTo>
                  <a:pt x="15823" y="40933"/>
                </a:lnTo>
                <a:lnTo>
                  <a:pt x="15239" y="51053"/>
                </a:lnTo>
                <a:lnTo>
                  <a:pt x="17573" y="69699"/>
                </a:lnTo>
                <a:lnTo>
                  <a:pt x="24193" y="86486"/>
                </a:lnTo>
                <a:lnTo>
                  <a:pt x="34528" y="100988"/>
                </a:lnTo>
                <a:lnTo>
                  <a:pt x="48005" y="112775"/>
                </a:lnTo>
                <a:lnTo>
                  <a:pt x="48005" y="166022"/>
                </a:lnTo>
                <a:lnTo>
                  <a:pt x="49839" y="167616"/>
                </a:lnTo>
                <a:lnTo>
                  <a:pt x="73151" y="176783"/>
                </a:lnTo>
                <a:lnTo>
                  <a:pt x="73151" y="218201"/>
                </a:lnTo>
                <a:lnTo>
                  <a:pt x="86034" y="225135"/>
                </a:lnTo>
                <a:lnTo>
                  <a:pt x="108965" y="229361"/>
                </a:lnTo>
                <a:lnTo>
                  <a:pt x="108965" y="293089"/>
                </a:lnTo>
                <a:lnTo>
                  <a:pt x="112775" y="293369"/>
                </a:lnTo>
                <a:lnTo>
                  <a:pt x="167133" y="286838"/>
                </a:lnTo>
                <a:lnTo>
                  <a:pt x="176783" y="283094"/>
                </a:lnTo>
                <a:close/>
              </a:path>
              <a:path w="359409" h="293370">
                <a:moveTo>
                  <a:pt x="73151" y="218201"/>
                </a:moveTo>
                <a:lnTo>
                  <a:pt x="73151" y="176783"/>
                </a:lnTo>
                <a:lnTo>
                  <a:pt x="67055" y="178307"/>
                </a:lnTo>
                <a:lnTo>
                  <a:pt x="60959" y="179069"/>
                </a:lnTo>
                <a:lnTo>
                  <a:pt x="44957" y="179069"/>
                </a:lnTo>
                <a:lnTo>
                  <a:pt x="40385" y="178307"/>
                </a:lnTo>
                <a:lnTo>
                  <a:pt x="50458" y="198393"/>
                </a:lnTo>
                <a:lnTo>
                  <a:pt x="66103" y="214407"/>
                </a:lnTo>
                <a:lnTo>
                  <a:pt x="73151" y="218201"/>
                </a:lnTo>
                <a:close/>
              </a:path>
              <a:path w="359409" h="293370">
                <a:moveTo>
                  <a:pt x="348995" y="5333"/>
                </a:moveTo>
                <a:lnTo>
                  <a:pt x="338304" y="11620"/>
                </a:lnTo>
                <a:lnTo>
                  <a:pt x="326897" y="16763"/>
                </a:lnTo>
                <a:lnTo>
                  <a:pt x="314920" y="20764"/>
                </a:lnTo>
                <a:lnTo>
                  <a:pt x="302513" y="23621"/>
                </a:lnTo>
                <a:lnTo>
                  <a:pt x="291274" y="13823"/>
                </a:lnTo>
                <a:lnTo>
                  <a:pt x="278320" y="6381"/>
                </a:lnTo>
                <a:lnTo>
                  <a:pt x="263937" y="1654"/>
                </a:lnTo>
                <a:lnTo>
                  <a:pt x="248411" y="0"/>
                </a:lnTo>
                <a:lnTo>
                  <a:pt x="219944" y="5869"/>
                </a:lnTo>
                <a:lnTo>
                  <a:pt x="196691" y="21812"/>
                </a:lnTo>
                <a:lnTo>
                  <a:pt x="181010" y="45327"/>
                </a:lnTo>
                <a:lnTo>
                  <a:pt x="175259" y="73913"/>
                </a:lnTo>
                <a:lnTo>
                  <a:pt x="175259" y="85343"/>
                </a:lnTo>
                <a:lnTo>
                  <a:pt x="176783" y="91439"/>
                </a:lnTo>
                <a:lnTo>
                  <a:pt x="176783" y="283094"/>
                </a:lnTo>
                <a:lnTo>
                  <a:pt x="213786" y="268737"/>
                </a:lnTo>
                <a:lnTo>
                  <a:pt x="252495" y="241305"/>
                </a:lnTo>
                <a:lnTo>
                  <a:pt x="283019" y="206781"/>
                </a:lnTo>
                <a:lnTo>
                  <a:pt x="305119" y="167406"/>
                </a:lnTo>
                <a:lnTo>
                  <a:pt x="316991" y="130306"/>
                </a:lnTo>
                <a:lnTo>
                  <a:pt x="316991" y="46481"/>
                </a:lnTo>
                <a:lnTo>
                  <a:pt x="327671" y="38659"/>
                </a:lnTo>
                <a:lnTo>
                  <a:pt x="336708" y="29051"/>
                </a:lnTo>
                <a:lnTo>
                  <a:pt x="343888" y="17871"/>
                </a:lnTo>
                <a:lnTo>
                  <a:pt x="348995" y="5333"/>
                </a:lnTo>
                <a:close/>
              </a:path>
              <a:path w="359409" h="293370">
                <a:moveTo>
                  <a:pt x="358901" y="35051"/>
                </a:moveTo>
                <a:lnTo>
                  <a:pt x="348995" y="39206"/>
                </a:lnTo>
                <a:lnTo>
                  <a:pt x="338804" y="42481"/>
                </a:lnTo>
                <a:lnTo>
                  <a:pt x="328148" y="44910"/>
                </a:lnTo>
                <a:lnTo>
                  <a:pt x="316991" y="46481"/>
                </a:lnTo>
                <a:lnTo>
                  <a:pt x="316991" y="130306"/>
                </a:lnTo>
                <a:lnTo>
                  <a:pt x="318555" y="125418"/>
                </a:lnTo>
                <a:lnTo>
                  <a:pt x="322325" y="90180"/>
                </a:lnTo>
                <a:lnTo>
                  <a:pt x="322325" y="73151"/>
                </a:lnTo>
                <a:lnTo>
                  <a:pt x="332863" y="65055"/>
                </a:lnTo>
                <a:lnTo>
                  <a:pt x="342614" y="55816"/>
                </a:lnTo>
                <a:lnTo>
                  <a:pt x="351365" y="45719"/>
                </a:lnTo>
                <a:lnTo>
                  <a:pt x="358901" y="35051"/>
                </a:lnTo>
                <a:close/>
              </a:path>
              <a:path w="359409" h="293370">
                <a:moveTo>
                  <a:pt x="323087" y="83057"/>
                </a:moveTo>
                <a:lnTo>
                  <a:pt x="323087" y="79247"/>
                </a:lnTo>
                <a:lnTo>
                  <a:pt x="322325" y="76199"/>
                </a:lnTo>
                <a:lnTo>
                  <a:pt x="322325" y="90180"/>
                </a:lnTo>
                <a:lnTo>
                  <a:pt x="323087" y="83057"/>
                </a:lnTo>
                <a:close/>
              </a:path>
            </a:pathLst>
          </a:custGeom>
          <a:solidFill>
            <a:srgbClr val="FEFEFE"/>
          </a:solidFill>
        </p:spPr>
        <p:txBody>
          <a:bodyPr wrap="square" lIns="0" tIns="0" rIns="0" bIns="0" rtlCol="0"/>
          <a:lstStyle/>
          <a:p>
            <a:endParaRPr sz="1800" dirty="0"/>
          </a:p>
        </p:txBody>
      </p:sp>
      <p:sp>
        <p:nvSpPr>
          <p:cNvPr id="19" name="bk object 19"/>
          <p:cNvSpPr/>
          <p:nvPr/>
        </p:nvSpPr>
        <p:spPr>
          <a:xfrm>
            <a:off x="8795004" y="6264402"/>
            <a:ext cx="341630" cy="341630"/>
          </a:xfrm>
          <a:custGeom>
            <a:avLst/>
            <a:gdLst/>
            <a:ahLst/>
            <a:cxnLst/>
            <a:rect l="l" t="t" r="r" b="b"/>
            <a:pathLst>
              <a:path w="341629" h="341629">
                <a:moveTo>
                  <a:pt x="341375" y="170688"/>
                </a:moveTo>
                <a:lnTo>
                  <a:pt x="335770" y="127352"/>
                </a:lnTo>
                <a:lnTo>
                  <a:pt x="319644" y="87150"/>
                </a:lnTo>
                <a:lnTo>
                  <a:pt x="294036" y="52197"/>
                </a:lnTo>
                <a:lnTo>
                  <a:pt x="259983" y="24609"/>
                </a:lnTo>
                <a:lnTo>
                  <a:pt x="218521" y="6505"/>
                </a:lnTo>
                <a:lnTo>
                  <a:pt x="170687" y="0"/>
                </a:lnTo>
                <a:lnTo>
                  <a:pt x="125236" y="5817"/>
                </a:lnTo>
                <a:lnTo>
                  <a:pt x="84440" y="22408"/>
                </a:lnTo>
                <a:lnTo>
                  <a:pt x="49910" y="48482"/>
                </a:lnTo>
                <a:lnTo>
                  <a:pt x="23255" y="82747"/>
                </a:lnTo>
                <a:lnTo>
                  <a:pt x="6081" y="123913"/>
                </a:lnTo>
                <a:lnTo>
                  <a:pt x="0" y="170688"/>
                </a:lnTo>
                <a:lnTo>
                  <a:pt x="6611" y="219367"/>
                </a:lnTo>
                <a:lnTo>
                  <a:pt x="24948" y="261168"/>
                </a:lnTo>
                <a:lnTo>
                  <a:pt x="52768" y="295179"/>
                </a:lnTo>
                <a:lnTo>
                  <a:pt x="61721" y="301643"/>
                </a:lnTo>
                <a:lnTo>
                  <a:pt x="61721" y="140208"/>
                </a:lnTo>
                <a:lnTo>
                  <a:pt x="61841" y="98428"/>
                </a:lnTo>
                <a:lnTo>
                  <a:pt x="62483" y="89154"/>
                </a:lnTo>
                <a:lnTo>
                  <a:pt x="99821" y="59436"/>
                </a:lnTo>
                <a:lnTo>
                  <a:pt x="157007" y="58929"/>
                </a:lnTo>
                <a:lnTo>
                  <a:pt x="213359" y="59039"/>
                </a:lnTo>
                <a:lnTo>
                  <a:pt x="258949" y="61852"/>
                </a:lnTo>
                <a:lnTo>
                  <a:pt x="278451" y="98667"/>
                </a:lnTo>
                <a:lnTo>
                  <a:pt x="278451" y="301323"/>
                </a:lnTo>
                <a:lnTo>
                  <a:pt x="291179" y="291465"/>
                </a:lnTo>
                <a:lnTo>
                  <a:pt x="317782" y="256935"/>
                </a:lnTo>
                <a:lnTo>
                  <a:pt x="335029" y="216139"/>
                </a:lnTo>
                <a:lnTo>
                  <a:pt x="341375" y="170688"/>
                </a:lnTo>
                <a:close/>
              </a:path>
              <a:path w="341629" h="341629">
                <a:moveTo>
                  <a:pt x="278451" y="301323"/>
                </a:moveTo>
                <a:lnTo>
                  <a:pt x="278451" y="219265"/>
                </a:lnTo>
                <a:lnTo>
                  <a:pt x="278129" y="243840"/>
                </a:lnTo>
                <a:lnTo>
                  <a:pt x="275129" y="257317"/>
                </a:lnTo>
                <a:lnTo>
                  <a:pt x="267842" y="267652"/>
                </a:lnTo>
                <a:lnTo>
                  <a:pt x="257127" y="274272"/>
                </a:lnTo>
                <a:lnTo>
                  <a:pt x="243839" y="276606"/>
                </a:lnTo>
                <a:lnTo>
                  <a:pt x="104393" y="276606"/>
                </a:lnTo>
                <a:lnTo>
                  <a:pt x="87118" y="273474"/>
                </a:lnTo>
                <a:lnTo>
                  <a:pt x="73628" y="264699"/>
                </a:lnTo>
                <a:lnTo>
                  <a:pt x="64853" y="251209"/>
                </a:lnTo>
                <a:lnTo>
                  <a:pt x="61721" y="233934"/>
                </a:lnTo>
                <a:lnTo>
                  <a:pt x="61721" y="301643"/>
                </a:lnTo>
                <a:lnTo>
                  <a:pt x="87827" y="320491"/>
                </a:lnTo>
                <a:lnTo>
                  <a:pt x="127881" y="336193"/>
                </a:lnTo>
                <a:lnTo>
                  <a:pt x="170687" y="341376"/>
                </a:lnTo>
                <a:lnTo>
                  <a:pt x="216086" y="335294"/>
                </a:lnTo>
                <a:lnTo>
                  <a:pt x="256765" y="318120"/>
                </a:lnTo>
                <a:lnTo>
                  <a:pt x="278451" y="301323"/>
                </a:lnTo>
                <a:close/>
              </a:path>
              <a:path w="341629" h="341629">
                <a:moveTo>
                  <a:pt x="278451" y="219265"/>
                </a:moveTo>
                <a:lnTo>
                  <a:pt x="278451" y="98667"/>
                </a:lnTo>
                <a:lnTo>
                  <a:pt x="278415" y="106584"/>
                </a:lnTo>
                <a:lnTo>
                  <a:pt x="278237" y="114359"/>
                </a:lnTo>
                <a:lnTo>
                  <a:pt x="278129" y="126492"/>
                </a:lnTo>
                <a:lnTo>
                  <a:pt x="276605" y="128016"/>
                </a:lnTo>
                <a:lnTo>
                  <a:pt x="217931" y="128016"/>
                </a:lnTo>
                <a:lnTo>
                  <a:pt x="214883" y="125730"/>
                </a:lnTo>
                <a:lnTo>
                  <a:pt x="213359" y="124206"/>
                </a:lnTo>
                <a:lnTo>
                  <a:pt x="193917" y="113490"/>
                </a:lnTo>
                <a:lnTo>
                  <a:pt x="174497" y="110037"/>
                </a:lnTo>
                <a:lnTo>
                  <a:pt x="173735" y="109935"/>
                </a:lnTo>
                <a:lnTo>
                  <a:pt x="153888" y="113490"/>
                </a:lnTo>
                <a:lnTo>
                  <a:pt x="134873" y="124206"/>
                </a:lnTo>
                <a:lnTo>
                  <a:pt x="132587" y="125730"/>
                </a:lnTo>
                <a:lnTo>
                  <a:pt x="130301" y="128016"/>
                </a:lnTo>
                <a:lnTo>
                  <a:pt x="64769" y="128016"/>
                </a:lnTo>
                <a:lnTo>
                  <a:pt x="64007" y="127254"/>
                </a:lnTo>
                <a:lnTo>
                  <a:pt x="62483" y="127254"/>
                </a:lnTo>
                <a:lnTo>
                  <a:pt x="62269" y="117550"/>
                </a:lnTo>
                <a:lnTo>
                  <a:pt x="61912" y="107918"/>
                </a:lnTo>
                <a:lnTo>
                  <a:pt x="61841" y="98428"/>
                </a:lnTo>
                <a:lnTo>
                  <a:pt x="61841" y="140208"/>
                </a:lnTo>
                <a:lnTo>
                  <a:pt x="118871" y="140208"/>
                </a:lnTo>
                <a:lnTo>
                  <a:pt x="121157" y="140970"/>
                </a:lnTo>
                <a:lnTo>
                  <a:pt x="121157" y="194850"/>
                </a:lnTo>
                <a:lnTo>
                  <a:pt x="124586" y="202477"/>
                </a:lnTo>
                <a:lnTo>
                  <a:pt x="124967" y="202854"/>
                </a:lnTo>
                <a:lnTo>
                  <a:pt x="124967" y="169164"/>
                </a:lnTo>
                <a:lnTo>
                  <a:pt x="128837" y="150292"/>
                </a:lnTo>
                <a:lnTo>
                  <a:pt x="139350" y="134778"/>
                </a:lnTo>
                <a:lnTo>
                  <a:pt x="154864" y="124265"/>
                </a:lnTo>
                <a:lnTo>
                  <a:pt x="173735" y="120396"/>
                </a:lnTo>
                <a:lnTo>
                  <a:pt x="192619" y="124146"/>
                </a:lnTo>
                <a:lnTo>
                  <a:pt x="208216" y="134397"/>
                </a:lnTo>
                <a:lnTo>
                  <a:pt x="218955" y="149649"/>
                </a:lnTo>
                <a:lnTo>
                  <a:pt x="223265" y="168402"/>
                </a:lnTo>
                <a:lnTo>
                  <a:pt x="223265" y="202093"/>
                </a:lnTo>
                <a:lnTo>
                  <a:pt x="223539" y="201822"/>
                </a:lnTo>
                <a:lnTo>
                  <a:pt x="227075" y="193862"/>
                </a:lnTo>
                <a:lnTo>
                  <a:pt x="227075" y="140208"/>
                </a:lnTo>
                <a:lnTo>
                  <a:pt x="275843" y="140208"/>
                </a:lnTo>
                <a:lnTo>
                  <a:pt x="278129" y="143256"/>
                </a:lnTo>
                <a:lnTo>
                  <a:pt x="278451" y="219265"/>
                </a:lnTo>
                <a:close/>
              </a:path>
              <a:path w="341629" h="341629">
                <a:moveTo>
                  <a:pt x="121157" y="194850"/>
                </a:moveTo>
                <a:lnTo>
                  <a:pt x="121157" y="140970"/>
                </a:lnTo>
                <a:lnTo>
                  <a:pt x="115252" y="163187"/>
                </a:lnTo>
                <a:lnTo>
                  <a:pt x="116204" y="183832"/>
                </a:lnTo>
                <a:lnTo>
                  <a:pt x="121157" y="194850"/>
                </a:lnTo>
                <a:close/>
              </a:path>
              <a:path w="341629" h="341629">
                <a:moveTo>
                  <a:pt x="223265" y="202093"/>
                </a:moveTo>
                <a:lnTo>
                  <a:pt x="223265" y="168402"/>
                </a:lnTo>
                <a:lnTo>
                  <a:pt x="219289" y="187392"/>
                </a:lnTo>
                <a:lnTo>
                  <a:pt x="208597" y="203168"/>
                </a:lnTo>
                <a:lnTo>
                  <a:pt x="193047" y="213943"/>
                </a:lnTo>
                <a:lnTo>
                  <a:pt x="174497" y="217932"/>
                </a:lnTo>
                <a:lnTo>
                  <a:pt x="155507" y="214383"/>
                </a:lnTo>
                <a:lnTo>
                  <a:pt x="139731" y="203835"/>
                </a:lnTo>
                <a:lnTo>
                  <a:pt x="128956" y="188142"/>
                </a:lnTo>
                <a:lnTo>
                  <a:pt x="124967" y="169164"/>
                </a:lnTo>
                <a:lnTo>
                  <a:pt x="124967" y="202854"/>
                </a:lnTo>
                <a:lnTo>
                  <a:pt x="140969" y="218694"/>
                </a:lnTo>
                <a:lnTo>
                  <a:pt x="157007" y="226290"/>
                </a:lnTo>
                <a:lnTo>
                  <a:pt x="173735" y="228511"/>
                </a:lnTo>
                <a:lnTo>
                  <a:pt x="174497" y="228584"/>
                </a:lnTo>
                <a:lnTo>
                  <a:pt x="191654" y="225766"/>
                </a:lnTo>
                <a:lnTo>
                  <a:pt x="207263" y="217932"/>
                </a:lnTo>
                <a:lnTo>
                  <a:pt x="223265" y="202093"/>
                </a:lnTo>
                <a:close/>
              </a:path>
              <a:path w="341629" h="341629">
                <a:moveTo>
                  <a:pt x="232660" y="162746"/>
                </a:moveTo>
                <a:lnTo>
                  <a:pt x="227075" y="140208"/>
                </a:lnTo>
                <a:lnTo>
                  <a:pt x="227075" y="193862"/>
                </a:lnTo>
                <a:lnTo>
                  <a:pt x="231743" y="183356"/>
                </a:lnTo>
                <a:lnTo>
                  <a:pt x="232660" y="162746"/>
                </a:lnTo>
                <a:close/>
              </a:path>
            </a:pathLst>
          </a:custGeom>
          <a:solidFill>
            <a:srgbClr val="FEFEFE"/>
          </a:solidFill>
        </p:spPr>
        <p:txBody>
          <a:bodyPr wrap="square" lIns="0" tIns="0" rIns="0" bIns="0" rtlCol="0"/>
          <a:lstStyle/>
          <a:p>
            <a:endParaRPr sz="1800" dirty="0"/>
          </a:p>
        </p:txBody>
      </p:sp>
      <p:sp>
        <p:nvSpPr>
          <p:cNvPr id="20" name="bk object 20"/>
          <p:cNvSpPr/>
          <p:nvPr/>
        </p:nvSpPr>
        <p:spPr>
          <a:xfrm>
            <a:off x="9006840" y="6339078"/>
            <a:ext cx="38100" cy="38100"/>
          </a:xfrm>
          <a:custGeom>
            <a:avLst/>
            <a:gdLst/>
            <a:ahLst/>
            <a:cxnLst/>
            <a:rect l="l" t="t" r="r" b="b"/>
            <a:pathLst>
              <a:path w="38100" h="38100">
                <a:moveTo>
                  <a:pt x="38100" y="35813"/>
                </a:moveTo>
                <a:lnTo>
                  <a:pt x="38100" y="2285"/>
                </a:lnTo>
                <a:lnTo>
                  <a:pt x="35052" y="0"/>
                </a:lnTo>
                <a:lnTo>
                  <a:pt x="2286" y="0"/>
                </a:lnTo>
                <a:lnTo>
                  <a:pt x="0" y="2285"/>
                </a:lnTo>
                <a:lnTo>
                  <a:pt x="0" y="35813"/>
                </a:lnTo>
                <a:lnTo>
                  <a:pt x="2286" y="38099"/>
                </a:lnTo>
                <a:lnTo>
                  <a:pt x="35052" y="38099"/>
                </a:lnTo>
                <a:lnTo>
                  <a:pt x="38100" y="35813"/>
                </a:lnTo>
                <a:close/>
              </a:path>
            </a:pathLst>
          </a:custGeom>
          <a:solidFill>
            <a:srgbClr val="FEFEFE"/>
          </a:solidFill>
        </p:spPr>
        <p:txBody>
          <a:bodyPr wrap="square" lIns="0" tIns="0" rIns="0" bIns="0" rtlCol="0"/>
          <a:lstStyle/>
          <a:p>
            <a:endParaRPr sz="1800" dirty="0"/>
          </a:p>
        </p:txBody>
      </p:sp>
      <p:sp>
        <p:nvSpPr>
          <p:cNvPr id="2" name="Holder 2"/>
          <p:cNvSpPr>
            <a:spLocks noGrp="1"/>
          </p:cNvSpPr>
          <p:nvPr>
            <p:ph type="title"/>
          </p:nvPr>
        </p:nvSpPr>
        <p:spPr>
          <a:xfrm>
            <a:off x="441451" y="1285244"/>
            <a:ext cx="8294370" cy="353943"/>
          </a:xfrm>
          <a:prstGeom prst="rect">
            <a:avLst/>
          </a:prstGeom>
        </p:spPr>
        <p:txBody>
          <a:bodyPr wrap="square" lIns="0" tIns="0" rIns="0" bIns="0">
            <a:spAutoFit/>
          </a:bodyPr>
          <a:lstStyle>
            <a:lvl1pPr>
              <a:defRPr sz="2300" b="1" i="0">
                <a:solidFill>
                  <a:srgbClr val="2F5597"/>
                </a:solidFill>
                <a:latin typeface="Rockwell Extra Bold"/>
                <a:cs typeface="Rockwell Extra Bold"/>
              </a:defRPr>
            </a:lvl1pPr>
          </a:lstStyle>
          <a:p>
            <a:endParaRPr/>
          </a:p>
        </p:txBody>
      </p:sp>
      <p:sp>
        <p:nvSpPr>
          <p:cNvPr id="3" name="Holder 3"/>
          <p:cNvSpPr>
            <a:spLocks noGrp="1"/>
          </p:cNvSpPr>
          <p:nvPr>
            <p:ph type="body" idx="1"/>
          </p:nvPr>
        </p:nvSpPr>
        <p:spPr>
          <a:xfrm>
            <a:off x="703581" y="1847344"/>
            <a:ext cx="8651239" cy="27699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419856" y="7228335"/>
            <a:ext cx="3218688" cy="276999"/>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502920" y="7228335"/>
            <a:ext cx="2313432" cy="276999"/>
          </a:xfrm>
          <a:prstGeom prst="rect">
            <a:avLst/>
          </a:prstGeom>
        </p:spPr>
        <p:txBody>
          <a:bodyPr wrap="square" lIns="0" tIns="0" rIns="0" bIns="0">
            <a:spAutoFit/>
          </a:bodyPr>
          <a:lstStyle>
            <a:lvl1pPr algn="l">
              <a:defRPr>
                <a:solidFill>
                  <a:schemeClr val="tx1">
                    <a:tint val="75000"/>
                  </a:schemeClr>
                </a:solidFill>
              </a:defRPr>
            </a:lvl1pPr>
          </a:lstStyle>
          <a:p>
            <a:fld id="{64907C78-A0C0-4D40-A255-2323A670B66D}" type="datetime1">
              <a:rPr lang="en-US" smtClean="0"/>
              <a:t>12/5/2022</a:t>
            </a:fld>
            <a:endParaRPr lang="en-US" dirty="0"/>
          </a:p>
        </p:txBody>
      </p:sp>
      <p:sp>
        <p:nvSpPr>
          <p:cNvPr id="6" name="Holder 6"/>
          <p:cNvSpPr>
            <a:spLocks noGrp="1"/>
          </p:cNvSpPr>
          <p:nvPr>
            <p:ph type="sldNum" sz="quarter" idx="7"/>
          </p:nvPr>
        </p:nvSpPr>
        <p:spPr>
          <a:xfrm>
            <a:off x="7242048" y="7228335"/>
            <a:ext cx="2313432"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457162">
        <a:defRPr>
          <a:latin typeface="+mn-lt"/>
          <a:ea typeface="+mn-ea"/>
          <a:cs typeface="+mn-cs"/>
        </a:defRPr>
      </a:lvl2pPr>
      <a:lvl3pPr marL="914323">
        <a:defRPr>
          <a:latin typeface="+mn-lt"/>
          <a:ea typeface="+mn-ea"/>
          <a:cs typeface="+mn-cs"/>
        </a:defRPr>
      </a:lvl3pPr>
      <a:lvl4pPr marL="1371485">
        <a:defRPr>
          <a:latin typeface="+mn-lt"/>
          <a:ea typeface="+mn-ea"/>
          <a:cs typeface="+mn-cs"/>
        </a:defRPr>
      </a:lvl4pPr>
      <a:lvl5pPr marL="1828647">
        <a:defRPr>
          <a:latin typeface="+mn-lt"/>
          <a:ea typeface="+mn-ea"/>
          <a:cs typeface="+mn-cs"/>
        </a:defRPr>
      </a:lvl5pPr>
      <a:lvl6pPr marL="2285808">
        <a:defRPr>
          <a:latin typeface="+mn-lt"/>
          <a:ea typeface="+mn-ea"/>
          <a:cs typeface="+mn-cs"/>
        </a:defRPr>
      </a:lvl6pPr>
      <a:lvl7pPr marL="2742970">
        <a:defRPr>
          <a:latin typeface="+mn-lt"/>
          <a:ea typeface="+mn-ea"/>
          <a:cs typeface="+mn-cs"/>
        </a:defRPr>
      </a:lvl7pPr>
      <a:lvl8pPr marL="3200132">
        <a:defRPr>
          <a:latin typeface="+mn-lt"/>
          <a:ea typeface="+mn-ea"/>
          <a:cs typeface="+mn-cs"/>
        </a:defRPr>
      </a:lvl8pPr>
      <a:lvl9pPr marL="3657294">
        <a:defRPr>
          <a:latin typeface="+mn-lt"/>
          <a:ea typeface="+mn-ea"/>
          <a:cs typeface="+mn-cs"/>
        </a:defRPr>
      </a:lvl9pPr>
    </p:bodyStyle>
    <p:otherStyle>
      <a:lvl1pPr marL="0">
        <a:defRPr>
          <a:latin typeface="+mn-lt"/>
          <a:ea typeface="+mn-ea"/>
          <a:cs typeface="+mn-cs"/>
        </a:defRPr>
      </a:lvl1pPr>
      <a:lvl2pPr marL="457162">
        <a:defRPr>
          <a:latin typeface="+mn-lt"/>
          <a:ea typeface="+mn-ea"/>
          <a:cs typeface="+mn-cs"/>
        </a:defRPr>
      </a:lvl2pPr>
      <a:lvl3pPr marL="914323">
        <a:defRPr>
          <a:latin typeface="+mn-lt"/>
          <a:ea typeface="+mn-ea"/>
          <a:cs typeface="+mn-cs"/>
        </a:defRPr>
      </a:lvl3pPr>
      <a:lvl4pPr marL="1371485">
        <a:defRPr>
          <a:latin typeface="+mn-lt"/>
          <a:ea typeface="+mn-ea"/>
          <a:cs typeface="+mn-cs"/>
        </a:defRPr>
      </a:lvl4pPr>
      <a:lvl5pPr marL="1828647">
        <a:defRPr>
          <a:latin typeface="+mn-lt"/>
          <a:ea typeface="+mn-ea"/>
          <a:cs typeface="+mn-cs"/>
        </a:defRPr>
      </a:lvl5pPr>
      <a:lvl6pPr marL="2285808">
        <a:defRPr>
          <a:latin typeface="+mn-lt"/>
          <a:ea typeface="+mn-ea"/>
          <a:cs typeface="+mn-cs"/>
        </a:defRPr>
      </a:lvl6pPr>
      <a:lvl7pPr marL="2742970">
        <a:defRPr>
          <a:latin typeface="+mn-lt"/>
          <a:ea typeface="+mn-ea"/>
          <a:cs typeface="+mn-cs"/>
        </a:defRPr>
      </a:lvl7pPr>
      <a:lvl8pPr marL="3200132">
        <a:defRPr>
          <a:latin typeface="+mn-lt"/>
          <a:ea typeface="+mn-ea"/>
          <a:cs typeface="+mn-cs"/>
        </a:defRPr>
      </a:lvl8pPr>
      <a:lvl9pPr marL="3657294">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hyperlink" Target="http://www.suny.edu/"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4.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4.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https://projectsunlight.ny.gov/Policy.pdf" TargetMode="External"/><Relationship Id="rId2" Type="http://schemas.openxmlformats.org/officeDocument/2006/relationships/hyperlink" Target="https://projectsunlight.ny.gov/" TargetMode="External"/><Relationship Id="rId1" Type="http://schemas.openxmlformats.org/officeDocument/2006/relationships/slideLayout" Target="../slideLayouts/slideLayout4.xml"/><Relationship Id="rId6" Type="http://schemas.openxmlformats.org/officeDocument/2006/relationships/hyperlink" Target="mailto:help@projectsunlight.ny.gov" TargetMode="External"/><Relationship Id="rId5" Type="http://schemas.openxmlformats.org/officeDocument/2006/relationships/hyperlink" Target="mailto:Christian.Mullin@suny.edu" TargetMode="External"/><Relationship Id="rId4" Type="http://schemas.openxmlformats.org/officeDocument/2006/relationships/hyperlink" Target="https://projectsunlight.ny.gov/FAQ.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suny.edu/" TargetMode="External"/><Relationship Id="rId7" Type="http://schemas.openxmlformats.org/officeDocument/2006/relationships/image" Target="../media/image7.jp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Database" TargetMode="External"/><Relationship Id="rId2" Type="http://schemas.openxmlformats.org/officeDocument/2006/relationships/image" Target="../media/image8.jpg"/><Relationship Id="rId1" Type="http://schemas.openxmlformats.org/officeDocument/2006/relationships/slideLayout" Target="../slideLayouts/slideLayout4.xml"/><Relationship Id="rId4" Type="http://schemas.openxmlformats.org/officeDocument/2006/relationships/hyperlink" Target="https://creativecommons.org/licenses/by-sa/3.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s://pixabay.com/vectors/prohibited-forbidden-no-banned-147408/" TargetMode="External"/><Relationship Id="rId7" Type="http://schemas.openxmlformats.org/officeDocument/2006/relationships/diagramColors" Target="../diagrams/colors1.xml"/><Relationship Id="rId2" Type="http://schemas.openxmlformats.org/officeDocument/2006/relationships/image" Target="../media/image9.png"/><Relationship Id="rId1" Type="http://schemas.openxmlformats.org/officeDocument/2006/relationships/slideLayout" Target="../slideLayouts/slideLayout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hyperlink" Target="https://pixabay.com/en/employees-stick-figures-people-1704059/" TargetMode="External"/><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1652016"/>
            <a:ext cx="5501640" cy="4288790"/>
          </a:xfrm>
          <a:custGeom>
            <a:avLst/>
            <a:gdLst/>
            <a:ahLst/>
            <a:cxnLst/>
            <a:rect l="l" t="t" r="r" b="b"/>
            <a:pathLst>
              <a:path w="5501640" h="4288790">
                <a:moveTo>
                  <a:pt x="5501259" y="0"/>
                </a:moveTo>
                <a:lnTo>
                  <a:pt x="0" y="0"/>
                </a:lnTo>
                <a:lnTo>
                  <a:pt x="0" y="4288526"/>
                </a:lnTo>
                <a:lnTo>
                  <a:pt x="4305681" y="4282440"/>
                </a:lnTo>
                <a:lnTo>
                  <a:pt x="5501259" y="0"/>
                </a:lnTo>
                <a:close/>
              </a:path>
            </a:pathLst>
          </a:custGeom>
          <a:solidFill>
            <a:srgbClr val="00B0F0"/>
          </a:solidFill>
        </p:spPr>
        <p:txBody>
          <a:bodyPr wrap="square" lIns="0" tIns="0" rIns="0" bIns="0" rtlCol="0"/>
          <a:lstStyle/>
          <a:p>
            <a:endParaRPr dirty="0"/>
          </a:p>
        </p:txBody>
      </p:sp>
      <p:sp>
        <p:nvSpPr>
          <p:cNvPr id="3" name="object 3"/>
          <p:cNvSpPr/>
          <p:nvPr/>
        </p:nvSpPr>
        <p:spPr>
          <a:xfrm>
            <a:off x="4199385" y="1645158"/>
            <a:ext cx="5859145" cy="4288790"/>
          </a:xfrm>
          <a:custGeom>
            <a:avLst/>
            <a:gdLst/>
            <a:ahLst/>
            <a:cxnLst/>
            <a:rect l="l" t="t" r="r" b="b"/>
            <a:pathLst>
              <a:path w="5859145" h="4288790">
                <a:moveTo>
                  <a:pt x="5859018" y="0"/>
                </a:moveTo>
                <a:lnTo>
                  <a:pt x="1271777" y="6096"/>
                </a:lnTo>
                <a:lnTo>
                  <a:pt x="0" y="4288536"/>
                </a:lnTo>
                <a:lnTo>
                  <a:pt x="5852160" y="4288536"/>
                </a:lnTo>
                <a:lnTo>
                  <a:pt x="5859018" y="0"/>
                </a:lnTo>
                <a:close/>
              </a:path>
            </a:pathLst>
          </a:custGeom>
          <a:solidFill>
            <a:srgbClr val="2F5597"/>
          </a:solidFill>
        </p:spPr>
        <p:txBody>
          <a:bodyPr wrap="square" lIns="0" tIns="0" rIns="0" bIns="0" rtlCol="0"/>
          <a:lstStyle/>
          <a:p>
            <a:endParaRPr dirty="0"/>
          </a:p>
        </p:txBody>
      </p:sp>
      <p:sp>
        <p:nvSpPr>
          <p:cNvPr id="4" name="object 4"/>
          <p:cNvSpPr/>
          <p:nvPr/>
        </p:nvSpPr>
        <p:spPr>
          <a:xfrm>
            <a:off x="2277618" y="2861313"/>
            <a:ext cx="1999488" cy="1921001"/>
          </a:xfrm>
          <a:prstGeom prst="rect">
            <a:avLst/>
          </a:prstGeom>
          <a:blipFill>
            <a:blip r:embed="rId2" cstate="print"/>
            <a:stretch>
              <a:fillRect/>
            </a:stretch>
          </a:blipFill>
        </p:spPr>
        <p:txBody>
          <a:bodyPr wrap="square" lIns="0" tIns="0" rIns="0" bIns="0" rtlCol="0"/>
          <a:lstStyle/>
          <a:p>
            <a:endParaRPr dirty="0"/>
          </a:p>
        </p:txBody>
      </p:sp>
      <p:sp>
        <p:nvSpPr>
          <p:cNvPr id="5" name="object 5"/>
          <p:cNvSpPr txBox="1"/>
          <p:nvPr/>
        </p:nvSpPr>
        <p:spPr>
          <a:xfrm>
            <a:off x="5139185" y="4737607"/>
            <a:ext cx="2178685" cy="223138"/>
          </a:xfrm>
          <a:prstGeom prst="rect">
            <a:avLst/>
          </a:prstGeom>
        </p:spPr>
        <p:txBody>
          <a:bodyPr vert="horz" wrap="square" lIns="0" tIns="0" rIns="0" bIns="0" rtlCol="0">
            <a:spAutoFit/>
          </a:bodyPr>
          <a:lstStyle/>
          <a:p>
            <a:pPr marL="12699"/>
            <a:r>
              <a:rPr lang="en-US" sz="1450" b="1" spc="20" dirty="0">
                <a:solidFill>
                  <a:srgbClr val="FFFFFF"/>
                </a:solidFill>
                <a:effectLst>
                  <a:outerShdw blurRad="50800" dist="38100" dir="2700000" algn="tl" rotWithShape="0">
                    <a:prstClr val="black">
                      <a:alpha val="40000"/>
                    </a:prstClr>
                  </a:outerShdw>
                </a:effectLst>
                <a:latin typeface="Rockwell Extra Bold"/>
                <a:cs typeface="Rockwell Extra Bold"/>
              </a:rPr>
              <a:t>May 10,  2021</a:t>
            </a:r>
            <a:endParaRPr sz="1450" dirty="0">
              <a:effectLst>
                <a:outerShdw blurRad="50800" dist="38100" dir="2700000" algn="tl" rotWithShape="0">
                  <a:prstClr val="black">
                    <a:alpha val="40000"/>
                  </a:prstClr>
                </a:outerShdw>
              </a:effectLst>
              <a:latin typeface="Rockwell Extra Bold"/>
              <a:cs typeface="Rockwell Extra Bold"/>
            </a:endParaRPr>
          </a:p>
        </p:txBody>
      </p:sp>
      <p:sp>
        <p:nvSpPr>
          <p:cNvPr id="6" name="object 6"/>
          <p:cNvSpPr txBox="1">
            <a:spLocks noGrp="1"/>
          </p:cNvSpPr>
          <p:nvPr>
            <p:ph type="title"/>
          </p:nvPr>
        </p:nvSpPr>
        <p:spPr>
          <a:xfrm>
            <a:off x="5063744" y="3014871"/>
            <a:ext cx="4960620" cy="446982"/>
          </a:xfrm>
          <a:prstGeom prst="rect">
            <a:avLst/>
          </a:prstGeom>
        </p:spPr>
        <p:txBody>
          <a:bodyPr vert="horz" wrap="square" lIns="0" tIns="0" rIns="0" bIns="0" rtlCol="0">
            <a:spAutoFit/>
          </a:bodyPr>
          <a:lstStyle/>
          <a:p>
            <a:pPr marL="12699" marR="5079" indent="6349">
              <a:lnSpc>
                <a:spcPct val="105900"/>
              </a:lnSpc>
            </a:pPr>
            <a:r>
              <a:rPr lang="en-US" sz="2949" spc="-95" dirty="0">
                <a:solidFill>
                  <a:srgbClr val="FFFFFF"/>
                </a:solidFill>
                <a:effectLst>
                  <a:outerShdw blurRad="50800" dist="38100" dir="2700000" algn="tl" rotWithShape="0">
                    <a:prstClr val="black">
                      <a:alpha val="40000"/>
                    </a:prstClr>
                  </a:outerShdw>
                </a:effectLst>
                <a:latin typeface="Arial"/>
                <a:cs typeface="Arial"/>
              </a:rPr>
              <a:t>Project Sunlight</a:t>
            </a:r>
            <a:endParaRPr sz="2600" dirty="0">
              <a:effectLst>
                <a:outerShdw blurRad="50800" dist="38100" dir="2700000" algn="tl" rotWithShape="0">
                  <a:prstClr val="black">
                    <a:alpha val="40000"/>
                  </a:prstClr>
                </a:outerShdw>
              </a:effectLst>
              <a:latin typeface="Arial"/>
              <a:cs typeface="Arial"/>
            </a:endParaRPr>
          </a:p>
        </p:txBody>
      </p:sp>
      <p:sp>
        <p:nvSpPr>
          <p:cNvPr id="7" name="object 7"/>
          <p:cNvSpPr/>
          <p:nvPr/>
        </p:nvSpPr>
        <p:spPr>
          <a:xfrm>
            <a:off x="7659626" y="6115814"/>
            <a:ext cx="412241" cy="416051"/>
          </a:xfrm>
          <a:prstGeom prst="rect">
            <a:avLst/>
          </a:prstGeom>
          <a:blipFill>
            <a:blip r:embed="rId3" cstate="print"/>
            <a:stretch>
              <a:fillRect/>
            </a:stretch>
          </a:blipFill>
        </p:spPr>
        <p:txBody>
          <a:bodyPr wrap="square" lIns="0" tIns="0" rIns="0" bIns="0" rtlCol="0"/>
          <a:lstStyle/>
          <a:p>
            <a:endParaRPr dirty="0"/>
          </a:p>
        </p:txBody>
      </p:sp>
      <p:sp>
        <p:nvSpPr>
          <p:cNvPr id="8" name="object 8"/>
          <p:cNvSpPr/>
          <p:nvPr/>
        </p:nvSpPr>
        <p:spPr>
          <a:xfrm>
            <a:off x="8229600" y="6115814"/>
            <a:ext cx="411480" cy="416051"/>
          </a:xfrm>
          <a:prstGeom prst="rect">
            <a:avLst/>
          </a:prstGeom>
          <a:blipFill>
            <a:blip r:embed="rId4" cstate="print"/>
            <a:stretch>
              <a:fillRect/>
            </a:stretch>
          </a:blipFill>
        </p:spPr>
        <p:txBody>
          <a:bodyPr wrap="square" lIns="0" tIns="0" rIns="0" bIns="0" rtlCol="0"/>
          <a:lstStyle/>
          <a:p>
            <a:endParaRPr dirty="0"/>
          </a:p>
        </p:txBody>
      </p:sp>
      <p:sp>
        <p:nvSpPr>
          <p:cNvPr id="9" name="object 9"/>
          <p:cNvSpPr/>
          <p:nvPr/>
        </p:nvSpPr>
        <p:spPr>
          <a:xfrm>
            <a:off x="8802626" y="6115814"/>
            <a:ext cx="412241" cy="416051"/>
          </a:xfrm>
          <a:prstGeom prst="rect">
            <a:avLst/>
          </a:prstGeom>
          <a:blipFill>
            <a:blip r:embed="rId5" cstate="print"/>
            <a:stretch>
              <a:fillRect/>
            </a:stretch>
          </a:blipFill>
        </p:spPr>
        <p:txBody>
          <a:bodyPr wrap="square" lIns="0" tIns="0" rIns="0" bIns="0" rtlCol="0"/>
          <a:lstStyle/>
          <a:p>
            <a:endParaRPr dirty="0"/>
          </a:p>
        </p:txBody>
      </p:sp>
      <p:sp>
        <p:nvSpPr>
          <p:cNvPr id="10" name="object 10"/>
          <p:cNvSpPr/>
          <p:nvPr/>
        </p:nvSpPr>
        <p:spPr>
          <a:xfrm>
            <a:off x="7507605" y="6121911"/>
            <a:ext cx="0" cy="405765"/>
          </a:xfrm>
          <a:custGeom>
            <a:avLst/>
            <a:gdLst/>
            <a:ahLst/>
            <a:cxnLst/>
            <a:rect l="l" t="t" r="r" b="b"/>
            <a:pathLst>
              <a:path h="405765">
                <a:moveTo>
                  <a:pt x="0" y="0"/>
                </a:moveTo>
                <a:lnTo>
                  <a:pt x="0" y="405384"/>
                </a:lnTo>
              </a:path>
            </a:pathLst>
          </a:custGeom>
          <a:ln w="5334">
            <a:solidFill>
              <a:srgbClr val="4472C4"/>
            </a:solidFill>
          </a:ln>
        </p:spPr>
        <p:txBody>
          <a:bodyPr wrap="square" lIns="0" tIns="0" rIns="0" bIns="0" rtlCol="0"/>
          <a:lstStyle/>
          <a:p>
            <a:endParaRPr dirty="0"/>
          </a:p>
        </p:txBody>
      </p:sp>
      <p:sp>
        <p:nvSpPr>
          <p:cNvPr id="11" name="object 11"/>
          <p:cNvSpPr/>
          <p:nvPr/>
        </p:nvSpPr>
        <p:spPr>
          <a:xfrm>
            <a:off x="9359648" y="6124197"/>
            <a:ext cx="412241" cy="416051"/>
          </a:xfrm>
          <a:prstGeom prst="rect">
            <a:avLst/>
          </a:prstGeom>
          <a:blipFill>
            <a:blip r:embed="rId6" cstate="print"/>
            <a:stretch>
              <a:fillRect/>
            </a:stretch>
          </a:blipFill>
        </p:spPr>
        <p:txBody>
          <a:bodyPr wrap="square" lIns="0" tIns="0" rIns="0" bIns="0" rtlCol="0"/>
          <a:lstStyle/>
          <a:p>
            <a:endParaRPr dirty="0"/>
          </a:p>
        </p:txBody>
      </p:sp>
      <p:sp>
        <p:nvSpPr>
          <p:cNvPr id="12" name="object 12"/>
          <p:cNvSpPr txBox="1"/>
          <p:nvPr/>
        </p:nvSpPr>
        <p:spPr>
          <a:xfrm>
            <a:off x="6025514" y="6223218"/>
            <a:ext cx="1337310" cy="218008"/>
          </a:xfrm>
          <a:prstGeom prst="rect">
            <a:avLst/>
          </a:prstGeom>
        </p:spPr>
        <p:txBody>
          <a:bodyPr vert="horz" wrap="square" lIns="0" tIns="0" rIns="0" bIns="0" rtlCol="0">
            <a:spAutoFit/>
          </a:bodyPr>
          <a:lstStyle/>
          <a:p>
            <a:pPr marL="12699">
              <a:lnSpc>
                <a:spcPts val="1739"/>
              </a:lnSpc>
            </a:pPr>
            <a:r>
              <a:rPr sz="1700" spc="-10" dirty="0">
                <a:solidFill>
                  <a:srgbClr val="FFFFFF"/>
                </a:solidFill>
                <a:latin typeface="Calibri"/>
                <a:cs typeface="Calibri"/>
                <a:hlinkClick r:id="rId7"/>
              </a:rPr>
              <a:t>www.suny.edu</a:t>
            </a:r>
            <a:endParaRPr sz="1700" dirty="0">
              <a:latin typeface="Calibri"/>
              <a:cs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94370" cy="353943"/>
          </a:xfrm>
        </p:spPr>
        <p:txBody>
          <a:bodyPr/>
          <a:lstStyle/>
          <a:p>
            <a:r>
              <a:rPr lang="en-US" dirty="0"/>
              <a:t>Ratemaking</a:t>
            </a:r>
          </a:p>
        </p:txBody>
      </p:sp>
      <p:sp>
        <p:nvSpPr>
          <p:cNvPr id="5" name="Slide Number Placeholder 4"/>
          <p:cNvSpPr>
            <a:spLocks noGrp="1"/>
          </p:cNvSpPr>
          <p:nvPr>
            <p:ph type="sldNum" sz="quarter" idx="7"/>
          </p:nvPr>
        </p:nvSpPr>
        <p:spPr/>
        <p:txBody>
          <a:bodyPr/>
          <a:lstStyle/>
          <a:p>
            <a:fld id="{B6F15528-21DE-4FAA-801E-634DDDAF4B2B}" type="slidenum">
              <a:rPr lang="en-US" smtClean="0"/>
              <a:pPr/>
              <a:t>10</a:t>
            </a:fld>
            <a:endParaRPr lang="en-US" dirty="0"/>
          </a:p>
        </p:txBody>
      </p:sp>
      <p:sp>
        <p:nvSpPr>
          <p:cNvPr id="11" name="object 8"/>
          <p:cNvSpPr/>
          <p:nvPr/>
        </p:nvSpPr>
        <p:spPr>
          <a:xfrm>
            <a:off x="9344407" y="6270543"/>
            <a:ext cx="449580" cy="318135"/>
          </a:xfrm>
          <a:custGeom>
            <a:avLst/>
            <a:gdLst/>
            <a:ahLst/>
            <a:cxnLst/>
            <a:rect l="l" t="t" r="r" b="b"/>
            <a:pathLst>
              <a:path w="449579" h="318134">
                <a:moveTo>
                  <a:pt x="449580" y="158453"/>
                </a:moveTo>
                <a:lnTo>
                  <a:pt x="449437" y="115602"/>
                </a:lnTo>
                <a:lnTo>
                  <a:pt x="445722" y="71335"/>
                </a:lnTo>
                <a:lnTo>
                  <a:pt x="425767" y="24246"/>
                </a:lnTo>
                <a:lnTo>
                  <a:pt x="358521" y="4136"/>
                </a:lnTo>
                <a:lnTo>
                  <a:pt x="299656" y="1195"/>
                </a:lnTo>
                <a:lnTo>
                  <a:pt x="247364" y="112"/>
                </a:lnTo>
                <a:lnTo>
                  <a:pt x="202215" y="0"/>
                </a:lnTo>
                <a:lnTo>
                  <a:pt x="142744" y="112"/>
                </a:lnTo>
                <a:lnTo>
                  <a:pt x="97059" y="1195"/>
                </a:lnTo>
                <a:lnTo>
                  <a:pt x="48768" y="9863"/>
                </a:lnTo>
                <a:lnTo>
                  <a:pt x="14906" y="35902"/>
                </a:lnTo>
                <a:lnTo>
                  <a:pt x="3857" y="81622"/>
                </a:lnTo>
                <a:lnTo>
                  <a:pt x="142" y="146463"/>
                </a:lnTo>
                <a:lnTo>
                  <a:pt x="0" y="158453"/>
                </a:lnTo>
                <a:lnTo>
                  <a:pt x="142" y="201744"/>
                </a:lnTo>
                <a:lnTo>
                  <a:pt x="3857" y="246321"/>
                </a:lnTo>
                <a:lnTo>
                  <a:pt x="23812" y="293136"/>
                </a:lnTo>
                <a:lnTo>
                  <a:pt x="91059" y="313532"/>
                </a:lnTo>
                <a:lnTo>
                  <a:pt x="149923" y="316473"/>
                </a:lnTo>
                <a:lnTo>
                  <a:pt x="179070" y="317077"/>
                </a:lnTo>
                <a:lnTo>
                  <a:pt x="179070" y="91397"/>
                </a:lnTo>
                <a:lnTo>
                  <a:pt x="296418" y="158453"/>
                </a:lnTo>
                <a:lnTo>
                  <a:pt x="296418" y="317576"/>
                </a:lnTo>
                <a:lnTo>
                  <a:pt x="306835" y="317556"/>
                </a:lnTo>
                <a:lnTo>
                  <a:pt x="352520" y="316473"/>
                </a:lnTo>
                <a:lnTo>
                  <a:pt x="400812" y="307805"/>
                </a:lnTo>
                <a:lnTo>
                  <a:pt x="434673" y="281659"/>
                </a:lnTo>
                <a:lnTo>
                  <a:pt x="445722" y="235927"/>
                </a:lnTo>
                <a:lnTo>
                  <a:pt x="449437" y="170562"/>
                </a:lnTo>
                <a:lnTo>
                  <a:pt x="449580" y="158453"/>
                </a:lnTo>
                <a:close/>
              </a:path>
              <a:path w="449579" h="318134">
                <a:moveTo>
                  <a:pt x="296418" y="317576"/>
                </a:moveTo>
                <a:lnTo>
                  <a:pt x="296418" y="158453"/>
                </a:lnTo>
                <a:lnTo>
                  <a:pt x="179070" y="225509"/>
                </a:lnTo>
                <a:lnTo>
                  <a:pt x="179070" y="317077"/>
                </a:lnTo>
                <a:lnTo>
                  <a:pt x="202215" y="317556"/>
                </a:lnTo>
                <a:lnTo>
                  <a:pt x="296418" y="317576"/>
                </a:lnTo>
                <a:close/>
              </a:path>
            </a:pathLst>
          </a:custGeom>
          <a:solidFill>
            <a:srgbClr val="FEFEFE"/>
          </a:solidFill>
        </p:spPr>
        <p:txBody>
          <a:bodyPr wrap="square" lIns="0" tIns="0" rIns="0" bIns="0" rtlCol="0"/>
          <a:lstStyle/>
          <a:p>
            <a:endParaRPr dirty="0"/>
          </a:p>
        </p:txBody>
      </p:sp>
      <p:sp>
        <p:nvSpPr>
          <p:cNvPr id="12" name="object 7"/>
          <p:cNvSpPr/>
          <p:nvPr/>
        </p:nvSpPr>
        <p:spPr>
          <a:xfrm>
            <a:off x="7733503" y="6267898"/>
            <a:ext cx="330835" cy="333375"/>
          </a:xfrm>
          <a:custGeom>
            <a:avLst/>
            <a:gdLst/>
            <a:ahLst/>
            <a:cxnLst/>
            <a:rect l="l" t="t" r="r" b="b"/>
            <a:pathLst>
              <a:path w="330834" h="333375">
                <a:moveTo>
                  <a:pt x="330525" y="178641"/>
                </a:moveTo>
                <a:lnTo>
                  <a:pt x="327696" y="132903"/>
                </a:lnTo>
                <a:lnTo>
                  <a:pt x="313391" y="91240"/>
                </a:lnTo>
                <a:lnTo>
                  <a:pt x="289201" y="55631"/>
                </a:lnTo>
                <a:lnTo>
                  <a:pt x="256925" y="27557"/>
                </a:lnTo>
                <a:lnTo>
                  <a:pt x="218363" y="8500"/>
                </a:lnTo>
                <a:lnTo>
                  <a:pt x="175677" y="13"/>
                </a:lnTo>
                <a:lnTo>
                  <a:pt x="174534" y="0"/>
                </a:lnTo>
                <a:lnTo>
                  <a:pt x="129576" y="3363"/>
                </a:lnTo>
                <a:lnTo>
                  <a:pt x="81363" y="21706"/>
                </a:lnTo>
                <a:lnTo>
                  <a:pt x="42330" y="52814"/>
                </a:lnTo>
                <a:lnTo>
                  <a:pt x="14526" y="93724"/>
                </a:lnTo>
                <a:lnTo>
                  <a:pt x="0" y="141474"/>
                </a:lnTo>
                <a:lnTo>
                  <a:pt x="798" y="193101"/>
                </a:lnTo>
                <a:lnTo>
                  <a:pt x="12478" y="233844"/>
                </a:lnTo>
                <a:lnTo>
                  <a:pt x="32516" y="268158"/>
                </a:lnTo>
                <a:lnTo>
                  <a:pt x="60698" y="296185"/>
                </a:lnTo>
                <a:lnTo>
                  <a:pt x="96810" y="318069"/>
                </a:lnTo>
                <a:lnTo>
                  <a:pt x="129576" y="329109"/>
                </a:lnTo>
                <a:lnTo>
                  <a:pt x="129576" y="173289"/>
                </a:lnTo>
                <a:lnTo>
                  <a:pt x="175296" y="173289"/>
                </a:lnTo>
                <a:lnTo>
                  <a:pt x="175677" y="129093"/>
                </a:lnTo>
                <a:lnTo>
                  <a:pt x="196918" y="81468"/>
                </a:lnTo>
                <a:lnTo>
                  <a:pt x="238233" y="66300"/>
                </a:lnTo>
                <a:lnTo>
                  <a:pt x="249972" y="66349"/>
                </a:lnTo>
                <a:lnTo>
                  <a:pt x="257140" y="66728"/>
                </a:lnTo>
                <a:lnTo>
                  <a:pt x="266736" y="67371"/>
                </a:lnTo>
                <a:lnTo>
                  <a:pt x="272070" y="67371"/>
                </a:lnTo>
                <a:lnTo>
                  <a:pt x="276928" y="68065"/>
                </a:lnTo>
                <a:lnTo>
                  <a:pt x="282738" y="68133"/>
                </a:lnTo>
                <a:lnTo>
                  <a:pt x="282738" y="281801"/>
                </a:lnTo>
                <a:lnTo>
                  <a:pt x="301471" y="261230"/>
                </a:lnTo>
                <a:lnTo>
                  <a:pt x="321429" y="222112"/>
                </a:lnTo>
                <a:lnTo>
                  <a:pt x="330525" y="178641"/>
                </a:lnTo>
                <a:close/>
              </a:path>
              <a:path w="330834" h="333375">
                <a:moveTo>
                  <a:pt x="175296" y="333309"/>
                </a:moveTo>
                <a:lnTo>
                  <a:pt x="175296" y="226629"/>
                </a:lnTo>
                <a:lnTo>
                  <a:pt x="174534" y="225867"/>
                </a:lnTo>
                <a:lnTo>
                  <a:pt x="129576" y="225867"/>
                </a:lnTo>
                <a:lnTo>
                  <a:pt x="129576" y="329109"/>
                </a:lnTo>
                <a:lnTo>
                  <a:pt x="132624" y="329880"/>
                </a:lnTo>
                <a:lnTo>
                  <a:pt x="151460" y="332214"/>
                </a:lnTo>
                <a:lnTo>
                  <a:pt x="170724" y="332547"/>
                </a:lnTo>
                <a:lnTo>
                  <a:pt x="173010" y="332547"/>
                </a:lnTo>
                <a:lnTo>
                  <a:pt x="175296" y="333309"/>
                </a:lnTo>
                <a:close/>
              </a:path>
              <a:path w="330834" h="333375">
                <a:moveTo>
                  <a:pt x="282738" y="281801"/>
                </a:moveTo>
                <a:lnTo>
                  <a:pt x="282738" y="115377"/>
                </a:lnTo>
                <a:lnTo>
                  <a:pt x="249972" y="115377"/>
                </a:lnTo>
                <a:lnTo>
                  <a:pt x="241173" y="116782"/>
                </a:lnTo>
                <a:lnTo>
                  <a:pt x="234446" y="120902"/>
                </a:lnTo>
                <a:lnTo>
                  <a:pt x="230148" y="127593"/>
                </a:lnTo>
                <a:lnTo>
                  <a:pt x="228636" y="136713"/>
                </a:lnTo>
                <a:lnTo>
                  <a:pt x="228636" y="172527"/>
                </a:lnTo>
                <a:lnTo>
                  <a:pt x="229398" y="174051"/>
                </a:lnTo>
                <a:lnTo>
                  <a:pt x="234446" y="173943"/>
                </a:lnTo>
                <a:lnTo>
                  <a:pt x="242983" y="173611"/>
                </a:lnTo>
                <a:lnTo>
                  <a:pt x="249972" y="173468"/>
                </a:lnTo>
                <a:lnTo>
                  <a:pt x="257140" y="173372"/>
                </a:lnTo>
                <a:lnTo>
                  <a:pt x="277404" y="173289"/>
                </a:lnTo>
                <a:lnTo>
                  <a:pt x="278166" y="174051"/>
                </a:lnTo>
                <a:lnTo>
                  <a:pt x="279690" y="174051"/>
                </a:lnTo>
                <a:lnTo>
                  <a:pt x="279690" y="285148"/>
                </a:lnTo>
                <a:lnTo>
                  <a:pt x="282738" y="281801"/>
                </a:lnTo>
                <a:close/>
              </a:path>
              <a:path w="330834" h="333375">
                <a:moveTo>
                  <a:pt x="279690" y="285148"/>
                </a:moveTo>
                <a:lnTo>
                  <a:pt x="279690" y="174051"/>
                </a:lnTo>
                <a:lnTo>
                  <a:pt x="278416" y="186493"/>
                </a:lnTo>
                <a:lnTo>
                  <a:pt x="276928" y="198721"/>
                </a:lnTo>
                <a:lnTo>
                  <a:pt x="273594" y="222819"/>
                </a:lnTo>
                <a:lnTo>
                  <a:pt x="273594" y="225105"/>
                </a:lnTo>
                <a:lnTo>
                  <a:pt x="272070" y="225867"/>
                </a:lnTo>
                <a:lnTo>
                  <a:pt x="229398" y="225867"/>
                </a:lnTo>
                <a:lnTo>
                  <a:pt x="228636" y="226629"/>
                </a:lnTo>
                <a:lnTo>
                  <a:pt x="228636" y="320355"/>
                </a:lnTo>
                <a:lnTo>
                  <a:pt x="233208" y="318069"/>
                </a:lnTo>
                <a:lnTo>
                  <a:pt x="271710" y="293911"/>
                </a:lnTo>
                <a:lnTo>
                  <a:pt x="279690" y="285148"/>
                </a:lnTo>
                <a:close/>
              </a:path>
            </a:pathLst>
          </a:custGeom>
          <a:solidFill>
            <a:srgbClr val="FEFEFE"/>
          </a:solidFill>
        </p:spPr>
        <p:txBody>
          <a:bodyPr wrap="square" lIns="0" tIns="0" rIns="0" bIns="0" rtlCol="0"/>
          <a:lstStyle/>
          <a:p>
            <a:endParaRPr dirty="0"/>
          </a:p>
        </p:txBody>
      </p:sp>
      <p:sp>
        <p:nvSpPr>
          <p:cNvPr id="13" name="Rectangle 12"/>
          <p:cNvSpPr/>
          <p:nvPr/>
        </p:nvSpPr>
        <p:spPr>
          <a:xfrm>
            <a:off x="6096000" y="6296012"/>
            <a:ext cx="1557093" cy="310341"/>
          </a:xfrm>
          <a:prstGeom prst="rect">
            <a:avLst/>
          </a:prstGeom>
        </p:spPr>
        <p:txBody>
          <a:bodyPr wrap="none">
            <a:spAutoFit/>
          </a:bodyPr>
          <a:lstStyle/>
          <a:p>
            <a:pPr marL="12699">
              <a:lnSpc>
                <a:spcPts val="1739"/>
              </a:lnSpc>
            </a:pPr>
            <a:r>
              <a:rPr lang="en-US" spc="-10" dirty="0">
                <a:solidFill>
                  <a:schemeClr val="bg1"/>
                </a:solidFill>
                <a:cs typeface="Calibri"/>
              </a:rPr>
              <a:t>www.suny.edu</a:t>
            </a:r>
            <a:endParaRPr lang="en-US" dirty="0">
              <a:solidFill>
                <a:schemeClr val="bg1"/>
              </a:solidFill>
              <a:cs typeface="Calibri"/>
            </a:endParaRPr>
          </a:p>
        </p:txBody>
      </p:sp>
      <p:graphicFrame>
        <p:nvGraphicFramePr>
          <p:cNvPr id="3" name="Diagram 2">
            <a:extLst>
              <a:ext uri="{FF2B5EF4-FFF2-40B4-BE49-F238E27FC236}">
                <a16:creationId xmlns:a16="http://schemas.microsoft.com/office/drawing/2014/main" id="{AEEC4259-EC7F-47ED-8503-0097D0AEE292}"/>
              </a:ext>
            </a:extLst>
          </p:cNvPr>
          <p:cNvGraphicFramePr/>
          <p:nvPr>
            <p:extLst>
              <p:ext uri="{D42A27DB-BD31-4B8C-83A1-F6EECF244321}">
                <p14:modId xmlns:p14="http://schemas.microsoft.com/office/powerpoint/2010/main" val="2352369402"/>
              </p:ext>
            </p:extLst>
          </p:nvPr>
        </p:nvGraphicFramePr>
        <p:xfrm>
          <a:off x="457200" y="1166047"/>
          <a:ext cx="9098280" cy="49553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5998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94370" cy="353943"/>
          </a:xfrm>
        </p:spPr>
        <p:txBody>
          <a:bodyPr/>
          <a:lstStyle/>
          <a:p>
            <a:r>
              <a:rPr lang="en-US" dirty="0"/>
              <a:t>Regulatory Matters</a:t>
            </a:r>
          </a:p>
        </p:txBody>
      </p:sp>
      <p:sp>
        <p:nvSpPr>
          <p:cNvPr id="5" name="Slide Number Placeholder 4"/>
          <p:cNvSpPr>
            <a:spLocks noGrp="1"/>
          </p:cNvSpPr>
          <p:nvPr>
            <p:ph type="sldNum" sz="quarter" idx="7"/>
          </p:nvPr>
        </p:nvSpPr>
        <p:spPr/>
        <p:txBody>
          <a:bodyPr/>
          <a:lstStyle/>
          <a:p>
            <a:fld id="{B6F15528-21DE-4FAA-801E-634DDDAF4B2B}" type="slidenum">
              <a:rPr lang="en-US" smtClean="0"/>
              <a:pPr/>
              <a:t>11</a:t>
            </a:fld>
            <a:endParaRPr lang="en-US" dirty="0"/>
          </a:p>
        </p:txBody>
      </p:sp>
      <p:sp>
        <p:nvSpPr>
          <p:cNvPr id="11" name="object 8"/>
          <p:cNvSpPr/>
          <p:nvPr/>
        </p:nvSpPr>
        <p:spPr>
          <a:xfrm>
            <a:off x="9344407" y="6270543"/>
            <a:ext cx="449580" cy="318135"/>
          </a:xfrm>
          <a:custGeom>
            <a:avLst/>
            <a:gdLst/>
            <a:ahLst/>
            <a:cxnLst/>
            <a:rect l="l" t="t" r="r" b="b"/>
            <a:pathLst>
              <a:path w="449579" h="318134">
                <a:moveTo>
                  <a:pt x="449580" y="158453"/>
                </a:moveTo>
                <a:lnTo>
                  <a:pt x="449437" y="115602"/>
                </a:lnTo>
                <a:lnTo>
                  <a:pt x="445722" y="71335"/>
                </a:lnTo>
                <a:lnTo>
                  <a:pt x="425767" y="24246"/>
                </a:lnTo>
                <a:lnTo>
                  <a:pt x="358521" y="4136"/>
                </a:lnTo>
                <a:lnTo>
                  <a:pt x="299656" y="1195"/>
                </a:lnTo>
                <a:lnTo>
                  <a:pt x="247364" y="112"/>
                </a:lnTo>
                <a:lnTo>
                  <a:pt x="202215" y="0"/>
                </a:lnTo>
                <a:lnTo>
                  <a:pt x="142744" y="112"/>
                </a:lnTo>
                <a:lnTo>
                  <a:pt x="97059" y="1195"/>
                </a:lnTo>
                <a:lnTo>
                  <a:pt x="48768" y="9863"/>
                </a:lnTo>
                <a:lnTo>
                  <a:pt x="14906" y="35902"/>
                </a:lnTo>
                <a:lnTo>
                  <a:pt x="3857" y="81622"/>
                </a:lnTo>
                <a:lnTo>
                  <a:pt x="142" y="146463"/>
                </a:lnTo>
                <a:lnTo>
                  <a:pt x="0" y="158453"/>
                </a:lnTo>
                <a:lnTo>
                  <a:pt x="142" y="201744"/>
                </a:lnTo>
                <a:lnTo>
                  <a:pt x="3857" y="246321"/>
                </a:lnTo>
                <a:lnTo>
                  <a:pt x="23812" y="293136"/>
                </a:lnTo>
                <a:lnTo>
                  <a:pt x="91059" y="313532"/>
                </a:lnTo>
                <a:lnTo>
                  <a:pt x="149923" y="316473"/>
                </a:lnTo>
                <a:lnTo>
                  <a:pt x="179070" y="317077"/>
                </a:lnTo>
                <a:lnTo>
                  <a:pt x="179070" y="91397"/>
                </a:lnTo>
                <a:lnTo>
                  <a:pt x="296418" y="158453"/>
                </a:lnTo>
                <a:lnTo>
                  <a:pt x="296418" y="317576"/>
                </a:lnTo>
                <a:lnTo>
                  <a:pt x="306835" y="317556"/>
                </a:lnTo>
                <a:lnTo>
                  <a:pt x="352520" y="316473"/>
                </a:lnTo>
                <a:lnTo>
                  <a:pt x="400812" y="307805"/>
                </a:lnTo>
                <a:lnTo>
                  <a:pt x="434673" y="281659"/>
                </a:lnTo>
                <a:lnTo>
                  <a:pt x="445722" y="235927"/>
                </a:lnTo>
                <a:lnTo>
                  <a:pt x="449437" y="170562"/>
                </a:lnTo>
                <a:lnTo>
                  <a:pt x="449580" y="158453"/>
                </a:lnTo>
                <a:close/>
              </a:path>
              <a:path w="449579" h="318134">
                <a:moveTo>
                  <a:pt x="296418" y="317576"/>
                </a:moveTo>
                <a:lnTo>
                  <a:pt x="296418" y="158453"/>
                </a:lnTo>
                <a:lnTo>
                  <a:pt x="179070" y="225509"/>
                </a:lnTo>
                <a:lnTo>
                  <a:pt x="179070" y="317077"/>
                </a:lnTo>
                <a:lnTo>
                  <a:pt x="202215" y="317556"/>
                </a:lnTo>
                <a:lnTo>
                  <a:pt x="296418" y="317576"/>
                </a:lnTo>
                <a:close/>
              </a:path>
            </a:pathLst>
          </a:custGeom>
          <a:solidFill>
            <a:srgbClr val="FEFEFE"/>
          </a:solidFill>
        </p:spPr>
        <p:txBody>
          <a:bodyPr wrap="square" lIns="0" tIns="0" rIns="0" bIns="0" rtlCol="0"/>
          <a:lstStyle/>
          <a:p>
            <a:endParaRPr dirty="0"/>
          </a:p>
        </p:txBody>
      </p:sp>
      <p:sp>
        <p:nvSpPr>
          <p:cNvPr id="12" name="object 7"/>
          <p:cNvSpPr/>
          <p:nvPr/>
        </p:nvSpPr>
        <p:spPr>
          <a:xfrm>
            <a:off x="7733503" y="6267898"/>
            <a:ext cx="330835" cy="333375"/>
          </a:xfrm>
          <a:custGeom>
            <a:avLst/>
            <a:gdLst/>
            <a:ahLst/>
            <a:cxnLst/>
            <a:rect l="l" t="t" r="r" b="b"/>
            <a:pathLst>
              <a:path w="330834" h="333375">
                <a:moveTo>
                  <a:pt x="330525" y="178641"/>
                </a:moveTo>
                <a:lnTo>
                  <a:pt x="327696" y="132903"/>
                </a:lnTo>
                <a:lnTo>
                  <a:pt x="313391" y="91240"/>
                </a:lnTo>
                <a:lnTo>
                  <a:pt x="289201" y="55631"/>
                </a:lnTo>
                <a:lnTo>
                  <a:pt x="256925" y="27557"/>
                </a:lnTo>
                <a:lnTo>
                  <a:pt x="218363" y="8500"/>
                </a:lnTo>
                <a:lnTo>
                  <a:pt x="175677" y="13"/>
                </a:lnTo>
                <a:lnTo>
                  <a:pt x="174534" y="0"/>
                </a:lnTo>
                <a:lnTo>
                  <a:pt x="129576" y="3363"/>
                </a:lnTo>
                <a:lnTo>
                  <a:pt x="81363" y="21706"/>
                </a:lnTo>
                <a:lnTo>
                  <a:pt x="42330" y="52814"/>
                </a:lnTo>
                <a:lnTo>
                  <a:pt x="14526" y="93724"/>
                </a:lnTo>
                <a:lnTo>
                  <a:pt x="0" y="141474"/>
                </a:lnTo>
                <a:lnTo>
                  <a:pt x="798" y="193101"/>
                </a:lnTo>
                <a:lnTo>
                  <a:pt x="12478" y="233844"/>
                </a:lnTo>
                <a:lnTo>
                  <a:pt x="32516" y="268158"/>
                </a:lnTo>
                <a:lnTo>
                  <a:pt x="60698" y="296185"/>
                </a:lnTo>
                <a:lnTo>
                  <a:pt x="96810" y="318069"/>
                </a:lnTo>
                <a:lnTo>
                  <a:pt x="129576" y="329109"/>
                </a:lnTo>
                <a:lnTo>
                  <a:pt x="129576" y="173289"/>
                </a:lnTo>
                <a:lnTo>
                  <a:pt x="175296" y="173289"/>
                </a:lnTo>
                <a:lnTo>
                  <a:pt x="175677" y="129093"/>
                </a:lnTo>
                <a:lnTo>
                  <a:pt x="196918" y="81468"/>
                </a:lnTo>
                <a:lnTo>
                  <a:pt x="238233" y="66300"/>
                </a:lnTo>
                <a:lnTo>
                  <a:pt x="249972" y="66349"/>
                </a:lnTo>
                <a:lnTo>
                  <a:pt x="257140" y="66728"/>
                </a:lnTo>
                <a:lnTo>
                  <a:pt x="266736" y="67371"/>
                </a:lnTo>
                <a:lnTo>
                  <a:pt x="272070" y="67371"/>
                </a:lnTo>
                <a:lnTo>
                  <a:pt x="276928" y="68065"/>
                </a:lnTo>
                <a:lnTo>
                  <a:pt x="282738" y="68133"/>
                </a:lnTo>
                <a:lnTo>
                  <a:pt x="282738" y="281801"/>
                </a:lnTo>
                <a:lnTo>
                  <a:pt x="301471" y="261230"/>
                </a:lnTo>
                <a:lnTo>
                  <a:pt x="321429" y="222112"/>
                </a:lnTo>
                <a:lnTo>
                  <a:pt x="330525" y="178641"/>
                </a:lnTo>
                <a:close/>
              </a:path>
              <a:path w="330834" h="333375">
                <a:moveTo>
                  <a:pt x="175296" y="333309"/>
                </a:moveTo>
                <a:lnTo>
                  <a:pt x="175296" y="226629"/>
                </a:lnTo>
                <a:lnTo>
                  <a:pt x="174534" y="225867"/>
                </a:lnTo>
                <a:lnTo>
                  <a:pt x="129576" y="225867"/>
                </a:lnTo>
                <a:lnTo>
                  <a:pt x="129576" y="329109"/>
                </a:lnTo>
                <a:lnTo>
                  <a:pt x="132624" y="329880"/>
                </a:lnTo>
                <a:lnTo>
                  <a:pt x="151460" y="332214"/>
                </a:lnTo>
                <a:lnTo>
                  <a:pt x="170724" y="332547"/>
                </a:lnTo>
                <a:lnTo>
                  <a:pt x="173010" y="332547"/>
                </a:lnTo>
                <a:lnTo>
                  <a:pt x="175296" y="333309"/>
                </a:lnTo>
                <a:close/>
              </a:path>
              <a:path w="330834" h="333375">
                <a:moveTo>
                  <a:pt x="282738" y="281801"/>
                </a:moveTo>
                <a:lnTo>
                  <a:pt x="282738" y="115377"/>
                </a:lnTo>
                <a:lnTo>
                  <a:pt x="249972" y="115377"/>
                </a:lnTo>
                <a:lnTo>
                  <a:pt x="241173" y="116782"/>
                </a:lnTo>
                <a:lnTo>
                  <a:pt x="234446" y="120902"/>
                </a:lnTo>
                <a:lnTo>
                  <a:pt x="230148" y="127593"/>
                </a:lnTo>
                <a:lnTo>
                  <a:pt x="228636" y="136713"/>
                </a:lnTo>
                <a:lnTo>
                  <a:pt x="228636" y="172527"/>
                </a:lnTo>
                <a:lnTo>
                  <a:pt x="229398" y="174051"/>
                </a:lnTo>
                <a:lnTo>
                  <a:pt x="234446" y="173943"/>
                </a:lnTo>
                <a:lnTo>
                  <a:pt x="242983" y="173611"/>
                </a:lnTo>
                <a:lnTo>
                  <a:pt x="249972" y="173468"/>
                </a:lnTo>
                <a:lnTo>
                  <a:pt x="257140" y="173372"/>
                </a:lnTo>
                <a:lnTo>
                  <a:pt x="277404" y="173289"/>
                </a:lnTo>
                <a:lnTo>
                  <a:pt x="278166" y="174051"/>
                </a:lnTo>
                <a:lnTo>
                  <a:pt x="279690" y="174051"/>
                </a:lnTo>
                <a:lnTo>
                  <a:pt x="279690" y="285148"/>
                </a:lnTo>
                <a:lnTo>
                  <a:pt x="282738" y="281801"/>
                </a:lnTo>
                <a:close/>
              </a:path>
              <a:path w="330834" h="333375">
                <a:moveTo>
                  <a:pt x="279690" y="285148"/>
                </a:moveTo>
                <a:lnTo>
                  <a:pt x="279690" y="174051"/>
                </a:lnTo>
                <a:lnTo>
                  <a:pt x="278416" y="186493"/>
                </a:lnTo>
                <a:lnTo>
                  <a:pt x="276928" y="198721"/>
                </a:lnTo>
                <a:lnTo>
                  <a:pt x="273594" y="222819"/>
                </a:lnTo>
                <a:lnTo>
                  <a:pt x="273594" y="225105"/>
                </a:lnTo>
                <a:lnTo>
                  <a:pt x="272070" y="225867"/>
                </a:lnTo>
                <a:lnTo>
                  <a:pt x="229398" y="225867"/>
                </a:lnTo>
                <a:lnTo>
                  <a:pt x="228636" y="226629"/>
                </a:lnTo>
                <a:lnTo>
                  <a:pt x="228636" y="320355"/>
                </a:lnTo>
                <a:lnTo>
                  <a:pt x="233208" y="318069"/>
                </a:lnTo>
                <a:lnTo>
                  <a:pt x="271710" y="293911"/>
                </a:lnTo>
                <a:lnTo>
                  <a:pt x="279690" y="285148"/>
                </a:lnTo>
                <a:close/>
              </a:path>
            </a:pathLst>
          </a:custGeom>
          <a:solidFill>
            <a:srgbClr val="FEFEFE"/>
          </a:solidFill>
        </p:spPr>
        <p:txBody>
          <a:bodyPr wrap="square" lIns="0" tIns="0" rIns="0" bIns="0" rtlCol="0"/>
          <a:lstStyle/>
          <a:p>
            <a:endParaRPr dirty="0"/>
          </a:p>
        </p:txBody>
      </p:sp>
      <p:sp>
        <p:nvSpPr>
          <p:cNvPr id="13" name="Rectangle 12"/>
          <p:cNvSpPr/>
          <p:nvPr/>
        </p:nvSpPr>
        <p:spPr>
          <a:xfrm>
            <a:off x="6096000" y="6296012"/>
            <a:ext cx="1557093" cy="310341"/>
          </a:xfrm>
          <a:prstGeom prst="rect">
            <a:avLst/>
          </a:prstGeom>
        </p:spPr>
        <p:txBody>
          <a:bodyPr wrap="none">
            <a:spAutoFit/>
          </a:bodyPr>
          <a:lstStyle/>
          <a:p>
            <a:pPr marL="12699">
              <a:lnSpc>
                <a:spcPts val="1739"/>
              </a:lnSpc>
            </a:pPr>
            <a:r>
              <a:rPr lang="en-US" spc="-10" dirty="0">
                <a:solidFill>
                  <a:schemeClr val="bg1"/>
                </a:solidFill>
                <a:cs typeface="Calibri"/>
              </a:rPr>
              <a:t>www.suny.edu</a:t>
            </a:r>
            <a:endParaRPr lang="en-US" dirty="0">
              <a:solidFill>
                <a:schemeClr val="bg1"/>
              </a:solidFill>
              <a:cs typeface="Calibri"/>
            </a:endParaRPr>
          </a:p>
        </p:txBody>
      </p:sp>
      <p:graphicFrame>
        <p:nvGraphicFramePr>
          <p:cNvPr id="3" name="Diagram 2">
            <a:extLst>
              <a:ext uri="{FF2B5EF4-FFF2-40B4-BE49-F238E27FC236}">
                <a16:creationId xmlns:a16="http://schemas.microsoft.com/office/drawing/2014/main" id="{AEEC4259-EC7F-47ED-8503-0097D0AEE292}"/>
              </a:ext>
            </a:extLst>
          </p:cNvPr>
          <p:cNvGraphicFramePr/>
          <p:nvPr>
            <p:extLst>
              <p:ext uri="{D42A27DB-BD31-4B8C-83A1-F6EECF244321}">
                <p14:modId xmlns:p14="http://schemas.microsoft.com/office/powerpoint/2010/main" val="3786055904"/>
              </p:ext>
            </p:extLst>
          </p:nvPr>
        </p:nvGraphicFramePr>
        <p:xfrm>
          <a:off x="457200" y="1166047"/>
          <a:ext cx="9098280" cy="49553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38166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94370" cy="353943"/>
          </a:xfrm>
        </p:spPr>
        <p:txBody>
          <a:bodyPr/>
          <a:lstStyle/>
          <a:p>
            <a:r>
              <a:rPr lang="en-US" dirty="0"/>
              <a:t>Judicial and Quasi-Judicial Proceedings</a:t>
            </a:r>
          </a:p>
        </p:txBody>
      </p:sp>
      <p:sp>
        <p:nvSpPr>
          <p:cNvPr id="5" name="Slide Number Placeholder 4"/>
          <p:cNvSpPr>
            <a:spLocks noGrp="1"/>
          </p:cNvSpPr>
          <p:nvPr>
            <p:ph type="sldNum" sz="quarter" idx="7"/>
          </p:nvPr>
        </p:nvSpPr>
        <p:spPr/>
        <p:txBody>
          <a:bodyPr/>
          <a:lstStyle/>
          <a:p>
            <a:fld id="{B6F15528-21DE-4FAA-801E-634DDDAF4B2B}" type="slidenum">
              <a:rPr lang="en-US" smtClean="0"/>
              <a:pPr/>
              <a:t>12</a:t>
            </a:fld>
            <a:endParaRPr lang="en-US" dirty="0"/>
          </a:p>
        </p:txBody>
      </p:sp>
      <p:sp>
        <p:nvSpPr>
          <p:cNvPr id="11" name="object 8"/>
          <p:cNvSpPr/>
          <p:nvPr/>
        </p:nvSpPr>
        <p:spPr>
          <a:xfrm>
            <a:off x="9344407" y="6270543"/>
            <a:ext cx="449580" cy="318135"/>
          </a:xfrm>
          <a:custGeom>
            <a:avLst/>
            <a:gdLst/>
            <a:ahLst/>
            <a:cxnLst/>
            <a:rect l="l" t="t" r="r" b="b"/>
            <a:pathLst>
              <a:path w="449579" h="318134">
                <a:moveTo>
                  <a:pt x="449580" y="158453"/>
                </a:moveTo>
                <a:lnTo>
                  <a:pt x="449437" y="115602"/>
                </a:lnTo>
                <a:lnTo>
                  <a:pt x="445722" y="71335"/>
                </a:lnTo>
                <a:lnTo>
                  <a:pt x="425767" y="24246"/>
                </a:lnTo>
                <a:lnTo>
                  <a:pt x="358521" y="4136"/>
                </a:lnTo>
                <a:lnTo>
                  <a:pt x="299656" y="1195"/>
                </a:lnTo>
                <a:lnTo>
                  <a:pt x="247364" y="112"/>
                </a:lnTo>
                <a:lnTo>
                  <a:pt x="202215" y="0"/>
                </a:lnTo>
                <a:lnTo>
                  <a:pt x="142744" y="112"/>
                </a:lnTo>
                <a:lnTo>
                  <a:pt x="97059" y="1195"/>
                </a:lnTo>
                <a:lnTo>
                  <a:pt x="48768" y="9863"/>
                </a:lnTo>
                <a:lnTo>
                  <a:pt x="14906" y="35902"/>
                </a:lnTo>
                <a:lnTo>
                  <a:pt x="3857" y="81622"/>
                </a:lnTo>
                <a:lnTo>
                  <a:pt x="142" y="146463"/>
                </a:lnTo>
                <a:lnTo>
                  <a:pt x="0" y="158453"/>
                </a:lnTo>
                <a:lnTo>
                  <a:pt x="142" y="201744"/>
                </a:lnTo>
                <a:lnTo>
                  <a:pt x="3857" y="246321"/>
                </a:lnTo>
                <a:lnTo>
                  <a:pt x="23812" y="293136"/>
                </a:lnTo>
                <a:lnTo>
                  <a:pt x="91059" y="313532"/>
                </a:lnTo>
                <a:lnTo>
                  <a:pt x="149923" y="316473"/>
                </a:lnTo>
                <a:lnTo>
                  <a:pt x="179070" y="317077"/>
                </a:lnTo>
                <a:lnTo>
                  <a:pt x="179070" y="91397"/>
                </a:lnTo>
                <a:lnTo>
                  <a:pt x="296418" y="158453"/>
                </a:lnTo>
                <a:lnTo>
                  <a:pt x="296418" y="317576"/>
                </a:lnTo>
                <a:lnTo>
                  <a:pt x="306835" y="317556"/>
                </a:lnTo>
                <a:lnTo>
                  <a:pt x="352520" y="316473"/>
                </a:lnTo>
                <a:lnTo>
                  <a:pt x="400812" y="307805"/>
                </a:lnTo>
                <a:lnTo>
                  <a:pt x="434673" y="281659"/>
                </a:lnTo>
                <a:lnTo>
                  <a:pt x="445722" y="235927"/>
                </a:lnTo>
                <a:lnTo>
                  <a:pt x="449437" y="170562"/>
                </a:lnTo>
                <a:lnTo>
                  <a:pt x="449580" y="158453"/>
                </a:lnTo>
                <a:close/>
              </a:path>
              <a:path w="449579" h="318134">
                <a:moveTo>
                  <a:pt x="296418" y="317576"/>
                </a:moveTo>
                <a:lnTo>
                  <a:pt x="296418" y="158453"/>
                </a:lnTo>
                <a:lnTo>
                  <a:pt x="179070" y="225509"/>
                </a:lnTo>
                <a:lnTo>
                  <a:pt x="179070" y="317077"/>
                </a:lnTo>
                <a:lnTo>
                  <a:pt x="202215" y="317556"/>
                </a:lnTo>
                <a:lnTo>
                  <a:pt x="296418" y="317576"/>
                </a:lnTo>
                <a:close/>
              </a:path>
            </a:pathLst>
          </a:custGeom>
          <a:solidFill>
            <a:srgbClr val="FEFEFE"/>
          </a:solidFill>
        </p:spPr>
        <p:txBody>
          <a:bodyPr wrap="square" lIns="0" tIns="0" rIns="0" bIns="0" rtlCol="0"/>
          <a:lstStyle/>
          <a:p>
            <a:endParaRPr dirty="0"/>
          </a:p>
        </p:txBody>
      </p:sp>
      <p:sp>
        <p:nvSpPr>
          <p:cNvPr id="12" name="object 7"/>
          <p:cNvSpPr/>
          <p:nvPr/>
        </p:nvSpPr>
        <p:spPr>
          <a:xfrm>
            <a:off x="7733503" y="6267898"/>
            <a:ext cx="330835" cy="333375"/>
          </a:xfrm>
          <a:custGeom>
            <a:avLst/>
            <a:gdLst/>
            <a:ahLst/>
            <a:cxnLst/>
            <a:rect l="l" t="t" r="r" b="b"/>
            <a:pathLst>
              <a:path w="330834" h="333375">
                <a:moveTo>
                  <a:pt x="330525" y="178641"/>
                </a:moveTo>
                <a:lnTo>
                  <a:pt x="327696" y="132903"/>
                </a:lnTo>
                <a:lnTo>
                  <a:pt x="313391" y="91240"/>
                </a:lnTo>
                <a:lnTo>
                  <a:pt x="289201" y="55631"/>
                </a:lnTo>
                <a:lnTo>
                  <a:pt x="256925" y="27557"/>
                </a:lnTo>
                <a:lnTo>
                  <a:pt x="218363" y="8500"/>
                </a:lnTo>
                <a:lnTo>
                  <a:pt x="175677" y="13"/>
                </a:lnTo>
                <a:lnTo>
                  <a:pt x="174534" y="0"/>
                </a:lnTo>
                <a:lnTo>
                  <a:pt x="129576" y="3363"/>
                </a:lnTo>
                <a:lnTo>
                  <a:pt x="81363" y="21706"/>
                </a:lnTo>
                <a:lnTo>
                  <a:pt x="42330" y="52814"/>
                </a:lnTo>
                <a:lnTo>
                  <a:pt x="14526" y="93724"/>
                </a:lnTo>
                <a:lnTo>
                  <a:pt x="0" y="141474"/>
                </a:lnTo>
                <a:lnTo>
                  <a:pt x="798" y="193101"/>
                </a:lnTo>
                <a:lnTo>
                  <a:pt x="12478" y="233844"/>
                </a:lnTo>
                <a:lnTo>
                  <a:pt x="32516" y="268158"/>
                </a:lnTo>
                <a:lnTo>
                  <a:pt x="60698" y="296185"/>
                </a:lnTo>
                <a:lnTo>
                  <a:pt x="96810" y="318069"/>
                </a:lnTo>
                <a:lnTo>
                  <a:pt x="129576" y="329109"/>
                </a:lnTo>
                <a:lnTo>
                  <a:pt x="129576" y="173289"/>
                </a:lnTo>
                <a:lnTo>
                  <a:pt x="175296" y="173289"/>
                </a:lnTo>
                <a:lnTo>
                  <a:pt x="175677" y="129093"/>
                </a:lnTo>
                <a:lnTo>
                  <a:pt x="196918" y="81468"/>
                </a:lnTo>
                <a:lnTo>
                  <a:pt x="238233" y="66300"/>
                </a:lnTo>
                <a:lnTo>
                  <a:pt x="249972" y="66349"/>
                </a:lnTo>
                <a:lnTo>
                  <a:pt x="257140" y="66728"/>
                </a:lnTo>
                <a:lnTo>
                  <a:pt x="266736" y="67371"/>
                </a:lnTo>
                <a:lnTo>
                  <a:pt x="272070" y="67371"/>
                </a:lnTo>
                <a:lnTo>
                  <a:pt x="276928" y="68065"/>
                </a:lnTo>
                <a:lnTo>
                  <a:pt x="282738" y="68133"/>
                </a:lnTo>
                <a:lnTo>
                  <a:pt x="282738" y="281801"/>
                </a:lnTo>
                <a:lnTo>
                  <a:pt x="301471" y="261230"/>
                </a:lnTo>
                <a:lnTo>
                  <a:pt x="321429" y="222112"/>
                </a:lnTo>
                <a:lnTo>
                  <a:pt x="330525" y="178641"/>
                </a:lnTo>
                <a:close/>
              </a:path>
              <a:path w="330834" h="333375">
                <a:moveTo>
                  <a:pt x="175296" y="333309"/>
                </a:moveTo>
                <a:lnTo>
                  <a:pt x="175296" y="226629"/>
                </a:lnTo>
                <a:lnTo>
                  <a:pt x="174534" y="225867"/>
                </a:lnTo>
                <a:lnTo>
                  <a:pt x="129576" y="225867"/>
                </a:lnTo>
                <a:lnTo>
                  <a:pt x="129576" y="329109"/>
                </a:lnTo>
                <a:lnTo>
                  <a:pt x="132624" y="329880"/>
                </a:lnTo>
                <a:lnTo>
                  <a:pt x="151460" y="332214"/>
                </a:lnTo>
                <a:lnTo>
                  <a:pt x="170724" y="332547"/>
                </a:lnTo>
                <a:lnTo>
                  <a:pt x="173010" y="332547"/>
                </a:lnTo>
                <a:lnTo>
                  <a:pt x="175296" y="333309"/>
                </a:lnTo>
                <a:close/>
              </a:path>
              <a:path w="330834" h="333375">
                <a:moveTo>
                  <a:pt x="282738" y="281801"/>
                </a:moveTo>
                <a:lnTo>
                  <a:pt x="282738" y="115377"/>
                </a:lnTo>
                <a:lnTo>
                  <a:pt x="249972" y="115377"/>
                </a:lnTo>
                <a:lnTo>
                  <a:pt x="241173" y="116782"/>
                </a:lnTo>
                <a:lnTo>
                  <a:pt x="234446" y="120902"/>
                </a:lnTo>
                <a:lnTo>
                  <a:pt x="230148" y="127593"/>
                </a:lnTo>
                <a:lnTo>
                  <a:pt x="228636" y="136713"/>
                </a:lnTo>
                <a:lnTo>
                  <a:pt x="228636" y="172527"/>
                </a:lnTo>
                <a:lnTo>
                  <a:pt x="229398" y="174051"/>
                </a:lnTo>
                <a:lnTo>
                  <a:pt x="234446" y="173943"/>
                </a:lnTo>
                <a:lnTo>
                  <a:pt x="242983" y="173611"/>
                </a:lnTo>
                <a:lnTo>
                  <a:pt x="249972" y="173468"/>
                </a:lnTo>
                <a:lnTo>
                  <a:pt x="257140" y="173372"/>
                </a:lnTo>
                <a:lnTo>
                  <a:pt x="277404" y="173289"/>
                </a:lnTo>
                <a:lnTo>
                  <a:pt x="278166" y="174051"/>
                </a:lnTo>
                <a:lnTo>
                  <a:pt x="279690" y="174051"/>
                </a:lnTo>
                <a:lnTo>
                  <a:pt x="279690" y="285148"/>
                </a:lnTo>
                <a:lnTo>
                  <a:pt x="282738" y="281801"/>
                </a:lnTo>
                <a:close/>
              </a:path>
              <a:path w="330834" h="333375">
                <a:moveTo>
                  <a:pt x="279690" y="285148"/>
                </a:moveTo>
                <a:lnTo>
                  <a:pt x="279690" y="174051"/>
                </a:lnTo>
                <a:lnTo>
                  <a:pt x="278416" y="186493"/>
                </a:lnTo>
                <a:lnTo>
                  <a:pt x="276928" y="198721"/>
                </a:lnTo>
                <a:lnTo>
                  <a:pt x="273594" y="222819"/>
                </a:lnTo>
                <a:lnTo>
                  <a:pt x="273594" y="225105"/>
                </a:lnTo>
                <a:lnTo>
                  <a:pt x="272070" y="225867"/>
                </a:lnTo>
                <a:lnTo>
                  <a:pt x="229398" y="225867"/>
                </a:lnTo>
                <a:lnTo>
                  <a:pt x="228636" y="226629"/>
                </a:lnTo>
                <a:lnTo>
                  <a:pt x="228636" y="320355"/>
                </a:lnTo>
                <a:lnTo>
                  <a:pt x="233208" y="318069"/>
                </a:lnTo>
                <a:lnTo>
                  <a:pt x="271710" y="293911"/>
                </a:lnTo>
                <a:lnTo>
                  <a:pt x="279690" y="285148"/>
                </a:lnTo>
                <a:close/>
              </a:path>
            </a:pathLst>
          </a:custGeom>
          <a:solidFill>
            <a:srgbClr val="FEFEFE"/>
          </a:solidFill>
        </p:spPr>
        <p:txBody>
          <a:bodyPr wrap="square" lIns="0" tIns="0" rIns="0" bIns="0" rtlCol="0"/>
          <a:lstStyle/>
          <a:p>
            <a:endParaRPr dirty="0"/>
          </a:p>
        </p:txBody>
      </p:sp>
      <p:sp>
        <p:nvSpPr>
          <p:cNvPr id="13" name="Rectangle 12"/>
          <p:cNvSpPr/>
          <p:nvPr/>
        </p:nvSpPr>
        <p:spPr>
          <a:xfrm>
            <a:off x="6096000" y="6296012"/>
            <a:ext cx="1557093" cy="310341"/>
          </a:xfrm>
          <a:prstGeom prst="rect">
            <a:avLst/>
          </a:prstGeom>
        </p:spPr>
        <p:txBody>
          <a:bodyPr wrap="none">
            <a:spAutoFit/>
          </a:bodyPr>
          <a:lstStyle/>
          <a:p>
            <a:pPr marL="12699">
              <a:lnSpc>
                <a:spcPts val="1739"/>
              </a:lnSpc>
            </a:pPr>
            <a:r>
              <a:rPr lang="en-US" spc="-10" dirty="0">
                <a:solidFill>
                  <a:schemeClr val="bg1"/>
                </a:solidFill>
                <a:cs typeface="Calibri"/>
              </a:rPr>
              <a:t>www.suny.edu</a:t>
            </a:r>
            <a:endParaRPr lang="en-US" dirty="0">
              <a:solidFill>
                <a:schemeClr val="bg1"/>
              </a:solidFill>
              <a:cs typeface="Calibri"/>
            </a:endParaRPr>
          </a:p>
        </p:txBody>
      </p:sp>
      <p:graphicFrame>
        <p:nvGraphicFramePr>
          <p:cNvPr id="3" name="Diagram 2">
            <a:extLst>
              <a:ext uri="{FF2B5EF4-FFF2-40B4-BE49-F238E27FC236}">
                <a16:creationId xmlns:a16="http://schemas.microsoft.com/office/drawing/2014/main" id="{AEEC4259-EC7F-47ED-8503-0097D0AEE292}"/>
              </a:ext>
            </a:extLst>
          </p:cNvPr>
          <p:cNvGraphicFramePr/>
          <p:nvPr>
            <p:extLst>
              <p:ext uri="{D42A27DB-BD31-4B8C-83A1-F6EECF244321}">
                <p14:modId xmlns:p14="http://schemas.microsoft.com/office/powerpoint/2010/main" val="3250491735"/>
              </p:ext>
            </p:extLst>
          </p:nvPr>
        </p:nvGraphicFramePr>
        <p:xfrm>
          <a:off x="457200" y="1166047"/>
          <a:ext cx="9098280" cy="49553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9308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94370" cy="353943"/>
          </a:xfrm>
        </p:spPr>
        <p:txBody>
          <a:bodyPr/>
          <a:lstStyle/>
          <a:p>
            <a:r>
              <a:rPr lang="en-US" dirty="0"/>
              <a:t>Procurement</a:t>
            </a:r>
          </a:p>
        </p:txBody>
      </p:sp>
      <p:sp>
        <p:nvSpPr>
          <p:cNvPr id="5" name="Slide Number Placeholder 4"/>
          <p:cNvSpPr>
            <a:spLocks noGrp="1"/>
          </p:cNvSpPr>
          <p:nvPr>
            <p:ph type="sldNum" sz="quarter" idx="7"/>
          </p:nvPr>
        </p:nvSpPr>
        <p:spPr/>
        <p:txBody>
          <a:bodyPr/>
          <a:lstStyle/>
          <a:p>
            <a:fld id="{B6F15528-21DE-4FAA-801E-634DDDAF4B2B}" type="slidenum">
              <a:rPr lang="en-US" smtClean="0"/>
              <a:pPr/>
              <a:t>13</a:t>
            </a:fld>
            <a:endParaRPr lang="en-US" dirty="0"/>
          </a:p>
        </p:txBody>
      </p:sp>
      <p:sp>
        <p:nvSpPr>
          <p:cNvPr id="11" name="object 8"/>
          <p:cNvSpPr/>
          <p:nvPr/>
        </p:nvSpPr>
        <p:spPr>
          <a:xfrm>
            <a:off x="9344407" y="6270543"/>
            <a:ext cx="449580" cy="318135"/>
          </a:xfrm>
          <a:custGeom>
            <a:avLst/>
            <a:gdLst/>
            <a:ahLst/>
            <a:cxnLst/>
            <a:rect l="l" t="t" r="r" b="b"/>
            <a:pathLst>
              <a:path w="449579" h="318134">
                <a:moveTo>
                  <a:pt x="449580" y="158453"/>
                </a:moveTo>
                <a:lnTo>
                  <a:pt x="449437" y="115602"/>
                </a:lnTo>
                <a:lnTo>
                  <a:pt x="445722" y="71335"/>
                </a:lnTo>
                <a:lnTo>
                  <a:pt x="425767" y="24246"/>
                </a:lnTo>
                <a:lnTo>
                  <a:pt x="358521" y="4136"/>
                </a:lnTo>
                <a:lnTo>
                  <a:pt x="299656" y="1195"/>
                </a:lnTo>
                <a:lnTo>
                  <a:pt x="247364" y="112"/>
                </a:lnTo>
                <a:lnTo>
                  <a:pt x="202215" y="0"/>
                </a:lnTo>
                <a:lnTo>
                  <a:pt x="142744" y="112"/>
                </a:lnTo>
                <a:lnTo>
                  <a:pt x="97059" y="1195"/>
                </a:lnTo>
                <a:lnTo>
                  <a:pt x="48768" y="9863"/>
                </a:lnTo>
                <a:lnTo>
                  <a:pt x="14906" y="35902"/>
                </a:lnTo>
                <a:lnTo>
                  <a:pt x="3857" y="81622"/>
                </a:lnTo>
                <a:lnTo>
                  <a:pt x="142" y="146463"/>
                </a:lnTo>
                <a:lnTo>
                  <a:pt x="0" y="158453"/>
                </a:lnTo>
                <a:lnTo>
                  <a:pt x="142" y="201744"/>
                </a:lnTo>
                <a:lnTo>
                  <a:pt x="3857" y="246321"/>
                </a:lnTo>
                <a:lnTo>
                  <a:pt x="23812" y="293136"/>
                </a:lnTo>
                <a:lnTo>
                  <a:pt x="91059" y="313532"/>
                </a:lnTo>
                <a:lnTo>
                  <a:pt x="149923" y="316473"/>
                </a:lnTo>
                <a:lnTo>
                  <a:pt x="179070" y="317077"/>
                </a:lnTo>
                <a:lnTo>
                  <a:pt x="179070" y="91397"/>
                </a:lnTo>
                <a:lnTo>
                  <a:pt x="296418" y="158453"/>
                </a:lnTo>
                <a:lnTo>
                  <a:pt x="296418" y="317576"/>
                </a:lnTo>
                <a:lnTo>
                  <a:pt x="306835" y="317556"/>
                </a:lnTo>
                <a:lnTo>
                  <a:pt x="352520" y="316473"/>
                </a:lnTo>
                <a:lnTo>
                  <a:pt x="400812" y="307805"/>
                </a:lnTo>
                <a:lnTo>
                  <a:pt x="434673" y="281659"/>
                </a:lnTo>
                <a:lnTo>
                  <a:pt x="445722" y="235927"/>
                </a:lnTo>
                <a:lnTo>
                  <a:pt x="449437" y="170562"/>
                </a:lnTo>
                <a:lnTo>
                  <a:pt x="449580" y="158453"/>
                </a:lnTo>
                <a:close/>
              </a:path>
              <a:path w="449579" h="318134">
                <a:moveTo>
                  <a:pt x="296418" y="317576"/>
                </a:moveTo>
                <a:lnTo>
                  <a:pt x="296418" y="158453"/>
                </a:lnTo>
                <a:lnTo>
                  <a:pt x="179070" y="225509"/>
                </a:lnTo>
                <a:lnTo>
                  <a:pt x="179070" y="317077"/>
                </a:lnTo>
                <a:lnTo>
                  <a:pt x="202215" y="317556"/>
                </a:lnTo>
                <a:lnTo>
                  <a:pt x="296418" y="317576"/>
                </a:lnTo>
                <a:close/>
              </a:path>
            </a:pathLst>
          </a:custGeom>
          <a:solidFill>
            <a:srgbClr val="FEFEFE"/>
          </a:solidFill>
        </p:spPr>
        <p:txBody>
          <a:bodyPr wrap="square" lIns="0" tIns="0" rIns="0" bIns="0" rtlCol="0"/>
          <a:lstStyle/>
          <a:p>
            <a:endParaRPr dirty="0"/>
          </a:p>
        </p:txBody>
      </p:sp>
      <p:sp>
        <p:nvSpPr>
          <p:cNvPr id="12" name="object 7"/>
          <p:cNvSpPr/>
          <p:nvPr/>
        </p:nvSpPr>
        <p:spPr>
          <a:xfrm>
            <a:off x="7733503" y="6267898"/>
            <a:ext cx="330835" cy="333375"/>
          </a:xfrm>
          <a:custGeom>
            <a:avLst/>
            <a:gdLst/>
            <a:ahLst/>
            <a:cxnLst/>
            <a:rect l="l" t="t" r="r" b="b"/>
            <a:pathLst>
              <a:path w="330834" h="333375">
                <a:moveTo>
                  <a:pt x="330525" y="178641"/>
                </a:moveTo>
                <a:lnTo>
                  <a:pt x="327696" y="132903"/>
                </a:lnTo>
                <a:lnTo>
                  <a:pt x="313391" y="91240"/>
                </a:lnTo>
                <a:lnTo>
                  <a:pt x="289201" y="55631"/>
                </a:lnTo>
                <a:lnTo>
                  <a:pt x="256925" y="27557"/>
                </a:lnTo>
                <a:lnTo>
                  <a:pt x="218363" y="8500"/>
                </a:lnTo>
                <a:lnTo>
                  <a:pt x="175677" y="13"/>
                </a:lnTo>
                <a:lnTo>
                  <a:pt x="174534" y="0"/>
                </a:lnTo>
                <a:lnTo>
                  <a:pt x="129576" y="3363"/>
                </a:lnTo>
                <a:lnTo>
                  <a:pt x="81363" y="21706"/>
                </a:lnTo>
                <a:lnTo>
                  <a:pt x="42330" y="52814"/>
                </a:lnTo>
                <a:lnTo>
                  <a:pt x="14526" y="93724"/>
                </a:lnTo>
                <a:lnTo>
                  <a:pt x="0" y="141474"/>
                </a:lnTo>
                <a:lnTo>
                  <a:pt x="798" y="193101"/>
                </a:lnTo>
                <a:lnTo>
                  <a:pt x="12478" y="233844"/>
                </a:lnTo>
                <a:lnTo>
                  <a:pt x="32516" y="268158"/>
                </a:lnTo>
                <a:lnTo>
                  <a:pt x="60698" y="296185"/>
                </a:lnTo>
                <a:lnTo>
                  <a:pt x="96810" y="318069"/>
                </a:lnTo>
                <a:lnTo>
                  <a:pt x="129576" y="329109"/>
                </a:lnTo>
                <a:lnTo>
                  <a:pt x="129576" y="173289"/>
                </a:lnTo>
                <a:lnTo>
                  <a:pt x="175296" y="173289"/>
                </a:lnTo>
                <a:lnTo>
                  <a:pt x="175677" y="129093"/>
                </a:lnTo>
                <a:lnTo>
                  <a:pt x="196918" y="81468"/>
                </a:lnTo>
                <a:lnTo>
                  <a:pt x="238233" y="66300"/>
                </a:lnTo>
                <a:lnTo>
                  <a:pt x="249972" y="66349"/>
                </a:lnTo>
                <a:lnTo>
                  <a:pt x="257140" y="66728"/>
                </a:lnTo>
                <a:lnTo>
                  <a:pt x="266736" y="67371"/>
                </a:lnTo>
                <a:lnTo>
                  <a:pt x="272070" y="67371"/>
                </a:lnTo>
                <a:lnTo>
                  <a:pt x="276928" y="68065"/>
                </a:lnTo>
                <a:lnTo>
                  <a:pt x="282738" y="68133"/>
                </a:lnTo>
                <a:lnTo>
                  <a:pt x="282738" y="281801"/>
                </a:lnTo>
                <a:lnTo>
                  <a:pt x="301471" y="261230"/>
                </a:lnTo>
                <a:lnTo>
                  <a:pt x="321429" y="222112"/>
                </a:lnTo>
                <a:lnTo>
                  <a:pt x="330525" y="178641"/>
                </a:lnTo>
                <a:close/>
              </a:path>
              <a:path w="330834" h="333375">
                <a:moveTo>
                  <a:pt x="175296" y="333309"/>
                </a:moveTo>
                <a:lnTo>
                  <a:pt x="175296" y="226629"/>
                </a:lnTo>
                <a:lnTo>
                  <a:pt x="174534" y="225867"/>
                </a:lnTo>
                <a:lnTo>
                  <a:pt x="129576" y="225867"/>
                </a:lnTo>
                <a:lnTo>
                  <a:pt x="129576" y="329109"/>
                </a:lnTo>
                <a:lnTo>
                  <a:pt x="132624" y="329880"/>
                </a:lnTo>
                <a:lnTo>
                  <a:pt x="151460" y="332214"/>
                </a:lnTo>
                <a:lnTo>
                  <a:pt x="170724" y="332547"/>
                </a:lnTo>
                <a:lnTo>
                  <a:pt x="173010" y="332547"/>
                </a:lnTo>
                <a:lnTo>
                  <a:pt x="175296" y="333309"/>
                </a:lnTo>
                <a:close/>
              </a:path>
              <a:path w="330834" h="333375">
                <a:moveTo>
                  <a:pt x="282738" y="281801"/>
                </a:moveTo>
                <a:lnTo>
                  <a:pt x="282738" y="115377"/>
                </a:lnTo>
                <a:lnTo>
                  <a:pt x="249972" y="115377"/>
                </a:lnTo>
                <a:lnTo>
                  <a:pt x="241173" y="116782"/>
                </a:lnTo>
                <a:lnTo>
                  <a:pt x="234446" y="120902"/>
                </a:lnTo>
                <a:lnTo>
                  <a:pt x="230148" y="127593"/>
                </a:lnTo>
                <a:lnTo>
                  <a:pt x="228636" y="136713"/>
                </a:lnTo>
                <a:lnTo>
                  <a:pt x="228636" y="172527"/>
                </a:lnTo>
                <a:lnTo>
                  <a:pt x="229398" y="174051"/>
                </a:lnTo>
                <a:lnTo>
                  <a:pt x="234446" y="173943"/>
                </a:lnTo>
                <a:lnTo>
                  <a:pt x="242983" y="173611"/>
                </a:lnTo>
                <a:lnTo>
                  <a:pt x="249972" y="173468"/>
                </a:lnTo>
                <a:lnTo>
                  <a:pt x="257140" y="173372"/>
                </a:lnTo>
                <a:lnTo>
                  <a:pt x="277404" y="173289"/>
                </a:lnTo>
                <a:lnTo>
                  <a:pt x="278166" y="174051"/>
                </a:lnTo>
                <a:lnTo>
                  <a:pt x="279690" y="174051"/>
                </a:lnTo>
                <a:lnTo>
                  <a:pt x="279690" y="285148"/>
                </a:lnTo>
                <a:lnTo>
                  <a:pt x="282738" y="281801"/>
                </a:lnTo>
                <a:close/>
              </a:path>
              <a:path w="330834" h="333375">
                <a:moveTo>
                  <a:pt x="279690" y="285148"/>
                </a:moveTo>
                <a:lnTo>
                  <a:pt x="279690" y="174051"/>
                </a:lnTo>
                <a:lnTo>
                  <a:pt x="278416" y="186493"/>
                </a:lnTo>
                <a:lnTo>
                  <a:pt x="276928" y="198721"/>
                </a:lnTo>
                <a:lnTo>
                  <a:pt x="273594" y="222819"/>
                </a:lnTo>
                <a:lnTo>
                  <a:pt x="273594" y="225105"/>
                </a:lnTo>
                <a:lnTo>
                  <a:pt x="272070" y="225867"/>
                </a:lnTo>
                <a:lnTo>
                  <a:pt x="229398" y="225867"/>
                </a:lnTo>
                <a:lnTo>
                  <a:pt x="228636" y="226629"/>
                </a:lnTo>
                <a:lnTo>
                  <a:pt x="228636" y="320355"/>
                </a:lnTo>
                <a:lnTo>
                  <a:pt x="233208" y="318069"/>
                </a:lnTo>
                <a:lnTo>
                  <a:pt x="271710" y="293911"/>
                </a:lnTo>
                <a:lnTo>
                  <a:pt x="279690" y="285148"/>
                </a:lnTo>
                <a:close/>
              </a:path>
            </a:pathLst>
          </a:custGeom>
          <a:solidFill>
            <a:srgbClr val="FEFEFE"/>
          </a:solidFill>
        </p:spPr>
        <p:txBody>
          <a:bodyPr wrap="square" lIns="0" tIns="0" rIns="0" bIns="0" rtlCol="0"/>
          <a:lstStyle/>
          <a:p>
            <a:endParaRPr dirty="0"/>
          </a:p>
        </p:txBody>
      </p:sp>
      <p:sp>
        <p:nvSpPr>
          <p:cNvPr id="13" name="Rectangle 12"/>
          <p:cNvSpPr/>
          <p:nvPr/>
        </p:nvSpPr>
        <p:spPr>
          <a:xfrm>
            <a:off x="6096000" y="6296012"/>
            <a:ext cx="1557093" cy="310341"/>
          </a:xfrm>
          <a:prstGeom prst="rect">
            <a:avLst/>
          </a:prstGeom>
        </p:spPr>
        <p:txBody>
          <a:bodyPr wrap="none">
            <a:spAutoFit/>
          </a:bodyPr>
          <a:lstStyle/>
          <a:p>
            <a:pPr marL="12699">
              <a:lnSpc>
                <a:spcPts val="1739"/>
              </a:lnSpc>
            </a:pPr>
            <a:r>
              <a:rPr lang="en-US" spc="-10" dirty="0">
                <a:solidFill>
                  <a:schemeClr val="bg1"/>
                </a:solidFill>
                <a:cs typeface="Calibri"/>
              </a:rPr>
              <a:t>www.suny.edu</a:t>
            </a:r>
            <a:endParaRPr lang="en-US" dirty="0">
              <a:solidFill>
                <a:schemeClr val="bg1"/>
              </a:solidFill>
              <a:cs typeface="Calibri"/>
            </a:endParaRPr>
          </a:p>
        </p:txBody>
      </p:sp>
      <p:graphicFrame>
        <p:nvGraphicFramePr>
          <p:cNvPr id="3" name="Diagram 2">
            <a:extLst>
              <a:ext uri="{FF2B5EF4-FFF2-40B4-BE49-F238E27FC236}">
                <a16:creationId xmlns:a16="http://schemas.microsoft.com/office/drawing/2014/main" id="{AEEC4259-EC7F-47ED-8503-0097D0AEE292}"/>
              </a:ext>
            </a:extLst>
          </p:cNvPr>
          <p:cNvGraphicFramePr/>
          <p:nvPr>
            <p:extLst>
              <p:ext uri="{D42A27DB-BD31-4B8C-83A1-F6EECF244321}">
                <p14:modId xmlns:p14="http://schemas.microsoft.com/office/powerpoint/2010/main" val="231945953"/>
              </p:ext>
            </p:extLst>
          </p:nvPr>
        </p:nvGraphicFramePr>
        <p:xfrm>
          <a:off x="457200" y="1166047"/>
          <a:ext cx="9098280" cy="50061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011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94370" cy="353943"/>
          </a:xfrm>
        </p:spPr>
        <p:txBody>
          <a:bodyPr/>
          <a:lstStyle/>
          <a:p>
            <a:r>
              <a:rPr lang="en-US" dirty="0"/>
              <a:t>Procurement</a:t>
            </a:r>
          </a:p>
        </p:txBody>
      </p:sp>
      <p:sp>
        <p:nvSpPr>
          <p:cNvPr id="5" name="Slide Number Placeholder 4"/>
          <p:cNvSpPr>
            <a:spLocks noGrp="1"/>
          </p:cNvSpPr>
          <p:nvPr>
            <p:ph type="sldNum" sz="quarter" idx="7"/>
          </p:nvPr>
        </p:nvSpPr>
        <p:spPr/>
        <p:txBody>
          <a:bodyPr/>
          <a:lstStyle/>
          <a:p>
            <a:fld id="{B6F15528-21DE-4FAA-801E-634DDDAF4B2B}" type="slidenum">
              <a:rPr lang="en-US" smtClean="0"/>
              <a:pPr/>
              <a:t>14</a:t>
            </a:fld>
            <a:endParaRPr lang="en-US" dirty="0"/>
          </a:p>
        </p:txBody>
      </p:sp>
      <p:sp>
        <p:nvSpPr>
          <p:cNvPr id="11" name="object 8"/>
          <p:cNvSpPr/>
          <p:nvPr/>
        </p:nvSpPr>
        <p:spPr>
          <a:xfrm>
            <a:off x="9344407" y="6270543"/>
            <a:ext cx="449580" cy="318135"/>
          </a:xfrm>
          <a:custGeom>
            <a:avLst/>
            <a:gdLst/>
            <a:ahLst/>
            <a:cxnLst/>
            <a:rect l="l" t="t" r="r" b="b"/>
            <a:pathLst>
              <a:path w="449579" h="318134">
                <a:moveTo>
                  <a:pt x="449580" y="158453"/>
                </a:moveTo>
                <a:lnTo>
                  <a:pt x="449437" y="115602"/>
                </a:lnTo>
                <a:lnTo>
                  <a:pt x="445722" y="71335"/>
                </a:lnTo>
                <a:lnTo>
                  <a:pt x="425767" y="24246"/>
                </a:lnTo>
                <a:lnTo>
                  <a:pt x="358521" y="4136"/>
                </a:lnTo>
                <a:lnTo>
                  <a:pt x="299656" y="1195"/>
                </a:lnTo>
                <a:lnTo>
                  <a:pt x="247364" y="112"/>
                </a:lnTo>
                <a:lnTo>
                  <a:pt x="202215" y="0"/>
                </a:lnTo>
                <a:lnTo>
                  <a:pt x="142744" y="112"/>
                </a:lnTo>
                <a:lnTo>
                  <a:pt x="97059" y="1195"/>
                </a:lnTo>
                <a:lnTo>
                  <a:pt x="48768" y="9863"/>
                </a:lnTo>
                <a:lnTo>
                  <a:pt x="14906" y="35902"/>
                </a:lnTo>
                <a:lnTo>
                  <a:pt x="3857" y="81622"/>
                </a:lnTo>
                <a:lnTo>
                  <a:pt x="142" y="146463"/>
                </a:lnTo>
                <a:lnTo>
                  <a:pt x="0" y="158453"/>
                </a:lnTo>
                <a:lnTo>
                  <a:pt x="142" y="201744"/>
                </a:lnTo>
                <a:lnTo>
                  <a:pt x="3857" y="246321"/>
                </a:lnTo>
                <a:lnTo>
                  <a:pt x="23812" y="293136"/>
                </a:lnTo>
                <a:lnTo>
                  <a:pt x="91059" y="313532"/>
                </a:lnTo>
                <a:lnTo>
                  <a:pt x="149923" y="316473"/>
                </a:lnTo>
                <a:lnTo>
                  <a:pt x="179070" y="317077"/>
                </a:lnTo>
                <a:lnTo>
                  <a:pt x="179070" y="91397"/>
                </a:lnTo>
                <a:lnTo>
                  <a:pt x="296418" y="158453"/>
                </a:lnTo>
                <a:lnTo>
                  <a:pt x="296418" y="317576"/>
                </a:lnTo>
                <a:lnTo>
                  <a:pt x="306835" y="317556"/>
                </a:lnTo>
                <a:lnTo>
                  <a:pt x="352520" y="316473"/>
                </a:lnTo>
                <a:lnTo>
                  <a:pt x="400812" y="307805"/>
                </a:lnTo>
                <a:lnTo>
                  <a:pt x="434673" y="281659"/>
                </a:lnTo>
                <a:lnTo>
                  <a:pt x="445722" y="235927"/>
                </a:lnTo>
                <a:lnTo>
                  <a:pt x="449437" y="170562"/>
                </a:lnTo>
                <a:lnTo>
                  <a:pt x="449580" y="158453"/>
                </a:lnTo>
                <a:close/>
              </a:path>
              <a:path w="449579" h="318134">
                <a:moveTo>
                  <a:pt x="296418" y="317576"/>
                </a:moveTo>
                <a:lnTo>
                  <a:pt x="296418" y="158453"/>
                </a:lnTo>
                <a:lnTo>
                  <a:pt x="179070" y="225509"/>
                </a:lnTo>
                <a:lnTo>
                  <a:pt x="179070" y="317077"/>
                </a:lnTo>
                <a:lnTo>
                  <a:pt x="202215" y="317556"/>
                </a:lnTo>
                <a:lnTo>
                  <a:pt x="296418" y="317576"/>
                </a:lnTo>
                <a:close/>
              </a:path>
            </a:pathLst>
          </a:custGeom>
          <a:solidFill>
            <a:srgbClr val="FEFEFE"/>
          </a:solidFill>
        </p:spPr>
        <p:txBody>
          <a:bodyPr wrap="square" lIns="0" tIns="0" rIns="0" bIns="0" rtlCol="0"/>
          <a:lstStyle/>
          <a:p>
            <a:endParaRPr dirty="0"/>
          </a:p>
        </p:txBody>
      </p:sp>
      <p:sp>
        <p:nvSpPr>
          <p:cNvPr id="12" name="object 7"/>
          <p:cNvSpPr/>
          <p:nvPr/>
        </p:nvSpPr>
        <p:spPr>
          <a:xfrm>
            <a:off x="7733503" y="6267898"/>
            <a:ext cx="330835" cy="333375"/>
          </a:xfrm>
          <a:custGeom>
            <a:avLst/>
            <a:gdLst/>
            <a:ahLst/>
            <a:cxnLst/>
            <a:rect l="l" t="t" r="r" b="b"/>
            <a:pathLst>
              <a:path w="330834" h="333375">
                <a:moveTo>
                  <a:pt x="330525" y="178641"/>
                </a:moveTo>
                <a:lnTo>
                  <a:pt x="327696" y="132903"/>
                </a:lnTo>
                <a:lnTo>
                  <a:pt x="313391" y="91240"/>
                </a:lnTo>
                <a:lnTo>
                  <a:pt x="289201" y="55631"/>
                </a:lnTo>
                <a:lnTo>
                  <a:pt x="256925" y="27557"/>
                </a:lnTo>
                <a:lnTo>
                  <a:pt x="218363" y="8500"/>
                </a:lnTo>
                <a:lnTo>
                  <a:pt x="175677" y="13"/>
                </a:lnTo>
                <a:lnTo>
                  <a:pt x="174534" y="0"/>
                </a:lnTo>
                <a:lnTo>
                  <a:pt x="129576" y="3363"/>
                </a:lnTo>
                <a:lnTo>
                  <a:pt x="81363" y="21706"/>
                </a:lnTo>
                <a:lnTo>
                  <a:pt x="42330" y="52814"/>
                </a:lnTo>
                <a:lnTo>
                  <a:pt x="14526" y="93724"/>
                </a:lnTo>
                <a:lnTo>
                  <a:pt x="0" y="141474"/>
                </a:lnTo>
                <a:lnTo>
                  <a:pt x="798" y="193101"/>
                </a:lnTo>
                <a:lnTo>
                  <a:pt x="12478" y="233844"/>
                </a:lnTo>
                <a:lnTo>
                  <a:pt x="32516" y="268158"/>
                </a:lnTo>
                <a:lnTo>
                  <a:pt x="60698" y="296185"/>
                </a:lnTo>
                <a:lnTo>
                  <a:pt x="96810" y="318069"/>
                </a:lnTo>
                <a:lnTo>
                  <a:pt x="129576" y="329109"/>
                </a:lnTo>
                <a:lnTo>
                  <a:pt x="129576" y="173289"/>
                </a:lnTo>
                <a:lnTo>
                  <a:pt x="175296" y="173289"/>
                </a:lnTo>
                <a:lnTo>
                  <a:pt x="175677" y="129093"/>
                </a:lnTo>
                <a:lnTo>
                  <a:pt x="196918" y="81468"/>
                </a:lnTo>
                <a:lnTo>
                  <a:pt x="238233" y="66300"/>
                </a:lnTo>
                <a:lnTo>
                  <a:pt x="249972" y="66349"/>
                </a:lnTo>
                <a:lnTo>
                  <a:pt x="257140" y="66728"/>
                </a:lnTo>
                <a:lnTo>
                  <a:pt x="266736" y="67371"/>
                </a:lnTo>
                <a:lnTo>
                  <a:pt x="272070" y="67371"/>
                </a:lnTo>
                <a:lnTo>
                  <a:pt x="276928" y="68065"/>
                </a:lnTo>
                <a:lnTo>
                  <a:pt x="282738" y="68133"/>
                </a:lnTo>
                <a:lnTo>
                  <a:pt x="282738" y="281801"/>
                </a:lnTo>
                <a:lnTo>
                  <a:pt x="301471" y="261230"/>
                </a:lnTo>
                <a:lnTo>
                  <a:pt x="321429" y="222112"/>
                </a:lnTo>
                <a:lnTo>
                  <a:pt x="330525" y="178641"/>
                </a:lnTo>
                <a:close/>
              </a:path>
              <a:path w="330834" h="333375">
                <a:moveTo>
                  <a:pt x="175296" y="333309"/>
                </a:moveTo>
                <a:lnTo>
                  <a:pt x="175296" y="226629"/>
                </a:lnTo>
                <a:lnTo>
                  <a:pt x="174534" y="225867"/>
                </a:lnTo>
                <a:lnTo>
                  <a:pt x="129576" y="225867"/>
                </a:lnTo>
                <a:lnTo>
                  <a:pt x="129576" y="329109"/>
                </a:lnTo>
                <a:lnTo>
                  <a:pt x="132624" y="329880"/>
                </a:lnTo>
                <a:lnTo>
                  <a:pt x="151460" y="332214"/>
                </a:lnTo>
                <a:lnTo>
                  <a:pt x="170724" y="332547"/>
                </a:lnTo>
                <a:lnTo>
                  <a:pt x="173010" y="332547"/>
                </a:lnTo>
                <a:lnTo>
                  <a:pt x="175296" y="333309"/>
                </a:lnTo>
                <a:close/>
              </a:path>
              <a:path w="330834" h="333375">
                <a:moveTo>
                  <a:pt x="282738" y="281801"/>
                </a:moveTo>
                <a:lnTo>
                  <a:pt x="282738" y="115377"/>
                </a:lnTo>
                <a:lnTo>
                  <a:pt x="249972" y="115377"/>
                </a:lnTo>
                <a:lnTo>
                  <a:pt x="241173" y="116782"/>
                </a:lnTo>
                <a:lnTo>
                  <a:pt x="234446" y="120902"/>
                </a:lnTo>
                <a:lnTo>
                  <a:pt x="230148" y="127593"/>
                </a:lnTo>
                <a:lnTo>
                  <a:pt x="228636" y="136713"/>
                </a:lnTo>
                <a:lnTo>
                  <a:pt x="228636" y="172527"/>
                </a:lnTo>
                <a:lnTo>
                  <a:pt x="229398" y="174051"/>
                </a:lnTo>
                <a:lnTo>
                  <a:pt x="234446" y="173943"/>
                </a:lnTo>
                <a:lnTo>
                  <a:pt x="242983" y="173611"/>
                </a:lnTo>
                <a:lnTo>
                  <a:pt x="249972" y="173468"/>
                </a:lnTo>
                <a:lnTo>
                  <a:pt x="257140" y="173372"/>
                </a:lnTo>
                <a:lnTo>
                  <a:pt x="277404" y="173289"/>
                </a:lnTo>
                <a:lnTo>
                  <a:pt x="278166" y="174051"/>
                </a:lnTo>
                <a:lnTo>
                  <a:pt x="279690" y="174051"/>
                </a:lnTo>
                <a:lnTo>
                  <a:pt x="279690" y="285148"/>
                </a:lnTo>
                <a:lnTo>
                  <a:pt x="282738" y="281801"/>
                </a:lnTo>
                <a:close/>
              </a:path>
              <a:path w="330834" h="333375">
                <a:moveTo>
                  <a:pt x="279690" y="285148"/>
                </a:moveTo>
                <a:lnTo>
                  <a:pt x="279690" y="174051"/>
                </a:lnTo>
                <a:lnTo>
                  <a:pt x="278416" y="186493"/>
                </a:lnTo>
                <a:lnTo>
                  <a:pt x="276928" y="198721"/>
                </a:lnTo>
                <a:lnTo>
                  <a:pt x="273594" y="222819"/>
                </a:lnTo>
                <a:lnTo>
                  <a:pt x="273594" y="225105"/>
                </a:lnTo>
                <a:lnTo>
                  <a:pt x="272070" y="225867"/>
                </a:lnTo>
                <a:lnTo>
                  <a:pt x="229398" y="225867"/>
                </a:lnTo>
                <a:lnTo>
                  <a:pt x="228636" y="226629"/>
                </a:lnTo>
                <a:lnTo>
                  <a:pt x="228636" y="320355"/>
                </a:lnTo>
                <a:lnTo>
                  <a:pt x="233208" y="318069"/>
                </a:lnTo>
                <a:lnTo>
                  <a:pt x="271710" y="293911"/>
                </a:lnTo>
                <a:lnTo>
                  <a:pt x="279690" y="285148"/>
                </a:lnTo>
                <a:close/>
              </a:path>
            </a:pathLst>
          </a:custGeom>
          <a:solidFill>
            <a:srgbClr val="FEFEFE"/>
          </a:solidFill>
        </p:spPr>
        <p:txBody>
          <a:bodyPr wrap="square" lIns="0" tIns="0" rIns="0" bIns="0" rtlCol="0"/>
          <a:lstStyle/>
          <a:p>
            <a:endParaRPr dirty="0"/>
          </a:p>
        </p:txBody>
      </p:sp>
      <p:sp>
        <p:nvSpPr>
          <p:cNvPr id="13" name="Rectangle 12"/>
          <p:cNvSpPr/>
          <p:nvPr/>
        </p:nvSpPr>
        <p:spPr>
          <a:xfrm>
            <a:off x="6096000" y="6296012"/>
            <a:ext cx="1557093" cy="310341"/>
          </a:xfrm>
          <a:prstGeom prst="rect">
            <a:avLst/>
          </a:prstGeom>
        </p:spPr>
        <p:txBody>
          <a:bodyPr wrap="none">
            <a:spAutoFit/>
          </a:bodyPr>
          <a:lstStyle/>
          <a:p>
            <a:pPr marL="12699">
              <a:lnSpc>
                <a:spcPts val="1739"/>
              </a:lnSpc>
            </a:pPr>
            <a:r>
              <a:rPr lang="en-US" spc="-10" dirty="0">
                <a:solidFill>
                  <a:schemeClr val="bg1"/>
                </a:solidFill>
                <a:cs typeface="Calibri"/>
              </a:rPr>
              <a:t>www.suny.edu</a:t>
            </a:r>
            <a:endParaRPr lang="en-US" dirty="0">
              <a:solidFill>
                <a:schemeClr val="bg1"/>
              </a:solidFill>
              <a:cs typeface="Calibri"/>
            </a:endParaRPr>
          </a:p>
        </p:txBody>
      </p:sp>
      <p:graphicFrame>
        <p:nvGraphicFramePr>
          <p:cNvPr id="3" name="Diagram 2">
            <a:extLst>
              <a:ext uri="{FF2B5EF4-FFF2-40B4-BE49-F238E27FC236}">
                <a16:creationId xmlns:a16="http://schemas.microsoft.com/office/drawing/2014/main" id="{AEEC4259-EC7F-47ED-8503-0097D0AEE292}"/>
              </a:ext>
            </a:extLst>
          </p:cNvPr>
          <p:cNvGraphicFramePr/>
          <p:nvPr>
            <p:extLst>
              <p:ext uri="{D42A27DB-BD31-4B8C-83A1-F6EECF244321}">
                <p14:modId xmlns:p14="http://schemas.microsoft.com/office/powerpoint/2010/main" val="2822590276"/>
              </p:ext>
            </p:extLst>
          </p:nvPr>
        </p:nvGraphicFramePr>
        <p:xfrm>
          <a:off x="457200" y="1166047"/>
          <a:ext cx="9098280" cy="55395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9100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94370" cy="353943"/>
          </a:xfrm>
        </p:spPr>
        <p:txBody>
          <a:bodyPr/>
          <a:lstStyle/>
          <a:p>
            <a:r>
              <a:rPr lang="en-US" dirty="0"/>
              <a:t>Procurement</a:t>
            </a:r>
          </a:p>
        </p:txBody>
      </p:sp>
      <p:sp>
        <p:nvSpPr>
          <p:cNvPr id="5" name="Slide Number Placeholder 4"/>
          <p:cNvSpPr>
            <a:spLocks noGrp="1"/>
          </p:cNvSpPr>
          <p:nvPr>
            <p:ph type="sldNum" sz="quarter" idx="7"/>
          </p:nvPr>
        </p:nvSpPr>
        <p:spPr/>
        <p:txBody>
          <a:bodyPr/>
          <a:lstStyle/>
          <a:p>
            <a:fld id="{B6F15528-21DE-4FAA-801E-634DDDAF4B2B}" type="slidenum">
              <a:rPr lang="en-US" smtClean="0"/>
              <a:pPr/>
              <a:t>15</a:t>
            </a:fld>
            <a:endParaRPr lang="en-US" dirty="0"/>
          </a:p>
        </p:txBody>
      </p:sp>
      <p:sp>
        <p:nvSpPr>
          <p:cNvPr id="11" name="object 8"/>
          <p:cNvSpPr/>
          <p:nvPr/>
        </p:nvSpPr>
        <p:spPr>
          <a:xfrm>
            <a:off x="9344407" y="6270543"/>
            <a:ext cx="449580" cy="318135"/>
          </a:xfrm>
          <a:custGeom>
            <a:avLst/>
            <a:gdLst/>
            <a:ahLst/>
            <a:cxnLst/>
            <a:rect l="l" t="t" r="r" b="b"/>
            <a:pathLst>
              <a:path w="449579" h="318134">
                <a:moveTo>
                  <a:pt x="449580" y="158453"/>
                </a:moveTo>
                <a:lnTo>
                  <a:pt x="449437" y="115602"/>
                </a:lnTo>
                <a:lnTo>
                  <a:pt x="445722" y="71335"/>
                </a:lnTo>
                <a:lnTo>
                  <a:pt x="425767" y="24246"/>
                </a:lnTo>
                <a:lnTo>
                  <a:pt x="358521" y="4136"/>
                </a:lnTo>
                <a:lnTo>
                  <a:pt x="299656" y="1195"/>
                </a:lnTo>
                <a:lnTo>
                  <a:pt x="247364" y="112"/>
                </a:lnTo>
                <a:lnTo>
                  <a:pt x="202215" y="0"/>
                </a:lnTo>
                <a:lnTo>
                  <a:pt x="142744" y="112"/>
                </a:lnTo>
                <a:lnTo>
                  <a:pt x="97059" y="1195"/>
                </a:lnTo>
                <a:lnTo>
                  <a:pt x="48768" y="9863"/>
                </a:lnTo>
                <a:lnTo>
                  <a:pt x="14906" y="35902"/>
                </a:lnTo>
                <a:lnTo>
                  <a:pt x="3857" y="81622"/>
                </a:lnTo>
                <a:lnTo>
                  <a:pt x="142" y="146463"/>
                </a:lnTo>
                <a:lnTo>
                  <a:pt x="0" y="158453"/>
                </a:lnTo>
                <a:lnTo>
                  <a:pt x="142" y="201744"/>
                </a:lnTo>
                <a:lnTo>
                  <a:pt x="3857" y="246321"/>
                </a:lnTo>
                <a:lnTo>
                  <a:pt x="23812" y="293136"/>
                </a:lnTo>
                <a:lnTo>
                  <a:pt x="91059" y="313532"/>
                </a:lnTo>
                <a:lnTo>
                  <a:pt x="149923" y="316473"/>
                </a:lnTo>
                <a:lnTo>
                  <a:pt x="179070" y="317077"/>
                </a:lnTo>
                <a:lnTo>
                  <a:pt x="179070" y="91397"/>
                </a:lnTo>
                <a:lnTo>
                  <a:pt x="296418" y="158453"/>
                </a:lnTo>
                <a:lnTo>
                  <a:pt x="296418" y="317576"/>
                </a:lnTo>
                <a:lnTo>
                  <a:pt x="306835" y="317556"/>
                </a:lnTo>
                <a:lnTo>
                  <a:pt x="352520" y="316473"/>
                </a:lnTo>
                <a:lnTo>
                  <a:pt x="400812" y="307805"/>
                </a:lnTo>
                <a:lnTo>
                  <a:pt x="434673" y="281659"/>
                </a:lnTo>
                <a:lnTo>
                  <a:pt x="445722" y="235927"/>
                </a:lnTo>
                <a:lnTo>
                  <a:pt x="449437" y="170562"/>
                </a:lnTo>
                <a:lnTo>
                  <a:pt x="449580" y="158453"/>
                </a:lnTo>
                <a:close/>
              </a:path>
              <a:path w="449579" h="318134">
                <a:moveTo>
                  <a:pt x="296418" y="317576"/>
                </a:moveTo>
                <a:lnTo>
                  <a:pt x="296418" y="158453"/>
                </a:lnTo>
                <a:lnTo>
                  <a:pt x="179070" y="225509"/>
                </a:lnTo>
                <a:lnTo>
                  <a:pt x="179070" y="317077"/>
                </a:lnTo>
                <a:lnTo>
                  <a:pt x="202215" y="317556"/>
                </a:lnTo>
                <a:lnTo>
                  <a:pt x="296418" y="317576"/>
                </a:lnTo>
                <a:close/>
              </a:path>
            </a:pathLst>
          </a:custGeom>
          <a:solidFill>
            <a:srgbClr val="FEFEFE"/>
          </a:solidFill>
        </p:spPr>
        <p:txBody>
          <a:bodyPr wrap="square" lIns="0" tIns="0" rIns="0" bIns="0" rtlCol="0"/>
          <a:lstStyle/>
          <a:p>
            <a:endParaRPr dirty="0"/>
          </a:p>
        </p:txBody>
      </p:sp>
      <p:sp>
        <p:nvSpPr>
          <p:cNvPr id="12" name="object 7"/>
          <p:cNvSpPr/>
          <p:nvPr/>
        </p:nvSpPr>
        <p:spPr>
          <a:xfrm>
            <a:off x="7733503" y="6267898"/>
            <a:ext cx="330835" cy="333375"/>
          </a:xfrm>
          <a:custGeom>
            <a:avLst/>
            <a:gdLst/>
            <a:ahLst/>
            <a:cxnLst/>
            <a:rect l="l" t="t" r="r" b="b"/>
            <a:pathLst>
              <a:path w="330834" h="333375">
                <a:moveTo>
                  <a:pt x="330525" y="178641"/>
                </a:moveTo>
                <a:lnTo>
                  <a:pt x="327696" y="132903"/>
                </a:lnTo>
                <a:lnTo>
                  <a:pt x="313391" y="91240"/>
                </a:lnTo>
                <a:lnTo>
                  <a:pt x="289201" y="55631"/>
                </a:lnTo>
                <a:lnTo>
                  <a:pt x="256925" y="27557"/>
                </a:lnTo>
                <a:lnTo>
                  <a:pt x="218363" y="8500"/>
                </a:lnTo>
                <a:lnTo>
                  <a:pt x="175677" y="13"/>
                </a:lnTo>
                <a:lnTo>
                  <a:pt x="174534" y="0"/>
                </a:lnTo>
                <a:lnTo>
                  <a:pt x="129576" y="3363"/>
                </a:lnTo>
                <a:lnTo>
                  <a:pt x="81363" y="21706"/>
                </a:lnTo>
                <a:lnTo>
                  <a:pt x="42330" y="52814"/>
                </a:lnTo>
                <a:lnTo>
                  <a:pt x="14526" y="93724"/>
                </a:lnTo>
                <a:lnTo>
                  <a:pt x="0" y="141474"/>
                </a:lnTo>
                <a:lnTo>
                  <a:pt x="798" y="193101"/>
                </a:lnTo>
                <a:lnTo>
                  <a:pt x="12478" y="233844"/>
                </a:lnTo>
                <a:lnTo>
                  <a:pt x="32516" y="268158"/>
                </a:lnTo>
                <a:lnTo>
                  <a:pt x="60698" y="296185"/>
                </a:lnTo>
                <a:lnTo>
                  <a:pt x="96810" y="318069"/>
                </a:lnTo>
                <a:lnTo>
                  <a:pt x="129576" y="329109"/>
                </a:lnTo>
                <a:lnTo>
                  <a:pt x="129576" y="173289"/>
                </a:lnTo>
                <a:lnTo>
                  <a:pt x="175296" y="173289"/>
                </a:lnTo>
                <a:lnTo>
                  <a:pt x="175677" y="129093"/>
                </a:lnTo>
                <a:lnTo>
                  <a:pt x="196918" y="81468"/>
                </a:lnTo>
                <a:lnTo>
                  <a:pt x="238233" y="66300"/>
                </a:lnTo>
                <a:lnTo>
                  <a:pt x="249972" y="66349"/>
                </a:lnTo>
                <a:lnTo>
                  <a:pt x="257140" y="66728"/>
                </a:lnTo>
                <a:lnTo>
                  <a:pt x="266736" y="67371"/>
                </a:lnTo>
                <a:lnTo>
                  <a:pt x="272070" y="67371"/>
                </a:lnTo>
                <a:lnTo>
                  <a:pt x="276928" y="68065"/>
                </a:lnTo>
                <a:lnTo>
                  <a:pt x="282738" y="68133"/>
                </a:lnTo>
                <a:lnTo>
                  <a:pt x="282738" y="281801"/>
                </a:lnTo>
                <a:lnTo>
                  <a:pt x="301471" y="261230"/>
                </a:lnTo>
                <a:lnTo>
                  <a:pt x="321429" y="222112"/>
                </a:lnTo>
                <a:lnTo>
                  <a:pt x="330525" y="178641"/>
                </a:lnTo>
                <a:close/>
              </a:path>
              <a:path w="330834" h="333375">
                <a:moveTo>
                  <a:pt x="175296" y="333309"/>
                </a:moveTo>
                <a:lnTo>
                  <a:pt x="175296" y="226629"/>
                </a:lnTo>
                <a:lnTo>
                  <a:pt x="174534" y="225867"/>
                </a:lnTo>
                <a:lnTo>
                  <a:pt x="129576" y="225867"/>
                </a:lnTo>
                <a:lnTo>
                  <a:pt x="129576" y="329109"/>
                </a:lnTo>
                <a:lnTo>
                  <a:pt x="132624" y="329880"/>
                </a:lnTo>
                <a:lnTo>
                  <a:pt x="151460" y="332214"/>
                </a:lnTo>
                <a:lnTo>
                  <a:pt x="170724" y="332547"/>
                </a:lnTo>
                <a:lnTo>
                  <a:pt x="173010" y="332547"/>
                </a:lnTo>
                <a:lnTo>
                  <a:pt x="175296" y="333309"/>
                </a:lnTo>
                <a:close/>
              </a:path>
              <a:path w="330834" h="333375">
                <a:moveTo>
                  <a:pt x="282738" y="281801"/>
                </a:moveTo>
                <a:lnTo>
                  <a:pt x="282738" y="115377"/>
                </a:lnTo>
                <a:lnTo>
                  <a:pt x="249972" y="115377"/>
                </a:lnTo>
                <a:lnTo>
                  <a:pt x="241173" y="116782"/>
                </a:lnTo>
                <a:lnTo>
                  <a:pt x="234446" y="120902"/>
                </a:lnTo>
                <a:lnTo>
                  <a:pt x="230148" y="127593"/>
                </a:lnTo>
                <a:lnTo>
                  <a:pt x="228636" y="136713"/>
                </a:lnTo>
                <a:lnTo>
                  <a:pt x="228636" y="172527"/>
                </a:lnTo>
                <a:lnTo>
                  <a:pt x="229398" y="174051"/>
                </a:lnTo>
                <a:lnTo>
                  <a:pt x="234446" y="173943"/>
                </a:lnTo>
                <a:lnTo>
                  <a:pt x="242983" y="173611"/>
                </a:lnTo>
                <a:lnTo>
                  <a:pt x="249972" y="173468"/>
                </a:lnTo>
                <a:lnTo>
                  <a:pt x="257140" y="173372"/>
                </a:lnTo>
                <a:lnTo>
                  <a:pt x="277404" y="173289"/>
                </a:lnTo>
                <a:lnTo>
                  <a:pt x="278166" y="174051"/>
                </a:lnTo>
                <a:lnTo>
                  <a:pt x="279690" y="174051"/>
                </a:lnTo>
                <a:lnTo>
                  <a:pt x="279690" y="285148"/>
                </a:lnTo>
                <a:lnTo>
                  <a:pt x="282738" y="281801"/>
                </a:lnTo>
                <a:close/>
              </a:path>
              <a:path w="330834" h="333375">
                <a:moveTo>
                  <a:pt x="279690" y="285148"/>
                </a:moveTo>
                <a:lnTo>
                  <a:pt x="279690" y="174051"/>
                </a:lnTo>
                <a:lnTo>
                  <a:pt x="278416" y="186493"/>
                </a:lnTo>
                <a:lnTo>
                  <a:pt x="276928" y="198721"/>
                </a:lnTo>
                <a:lnTo>
                  <a:pt x="273594" y="222819"/>
                </a:lnTo>
                <a:lnTo>
                  <a:pt x="273594" y="225105"/>
                </a:lnTo>
                <a:lnTo>
                  <a:pt x="272070" y="225867"/>
                </a:lnTo>
                <a:lnTo>
                  <a:pt x="229398" y="225867"/>
                </a:lnTo>
                <a:lnTo>
                  <a:pt x="228636" y="226629"/>
                </a:lnTo>
                <a:lnTo>
                  <a:pt x="228636" y="320355"/>
                </a:lnTo>
                <a:lnTo>
                  <a:pt x="233208" y="318069"/>
                </a:lnTo>
                <a:lnTo>
                  <a:pt x="271710" y="293911"/>
                </a:lnTo>
                <a:lnTo>
                  <a:pt x="279690" y="285148"/>
                </a:lnTo>
                <a:close/>
              </a:path>
            </a:pathLst>
          </a:custGeom>
          <a:solidFill>
            <a:srgbClr val="FEFEFE"/>
          </a:solidFill>
        </p:spPr>
        <p:txBody>
          <a:bodyPr wrap="square" lIns="0" tIns="0" rIns="0" bIns="0" rtlCol="0"/>
          <a:lstStyle/>
          <a:p>
            <a:endParaRPr dirty="0"/>
          </a:p>
        </p:txBody>
      </p:sp>
      <p:sp>
        <p:nvSpPr>
          <p:cNvPr id="13" name="Rectangle 12"/>
          <p:cNvSpPr/>
          <p:nvPr/>
        </p:nvSpPr>
        <p:spPr>
          <a:xfrm>
            <a:off x="6096000" y="6296012"/>
            <a:ext cx="1557093" cy="310341"/>
          </a:xfrm>
          <a:prstGeom prst="rect">
            <a:avLst/>
          </a:prstGeom>
        </p:spPr>
        <p:txBody>
          <a:bodyPr wrap="none">
            <a:spAutoFit/>
          </a:bodyPr>
          <a:lstStyle/>
          <a:p>
            <a:pPr marL="12699">
              <a:lnSpc>
                <a:spcPts val="1739"/>
              </a:lnSpc>
            </a:pPr>
            <a:r>
              <a:rPr lang="en-US" spc="-10" dirty="0">
                <a:solidFill>
                  <a:schemeClr val="bg1"/>
                </a:solidFill>
                <a:cs typeface="Calibri"/>
              </a:rPr>
              <a:t>www.suny.edu</a:t>
            </a:r>
            <a:endParaRPr lang="en-US" dirty="0">
              <a:solidFill>
                <a:schemeClr val="bg1"/>
              </a:solidFill>
              <a:cs typeface="Calibri"/>
            </a:endParaRPr>
          </a:p>
        </p:txBody>
      </p:sp>
      <p:graphicFrame>
        <p:nvGraphicFramePr>
          <p:cNvPr id="3" name="Diagram 2">
            <a:extLst>
              <a:ext uri="{FF2B5EF4-FFF2-40B4-BE49-F238E27FC236}">
                <a16:creationId xmlns:a16="http://schemas.microsoft.com/office/drawing/2014/main" id="{AEEC4259-EC7F-47ED-8503-0097D0AEE292}"/>
              </a:ext>
            </a:extLst>
          </p:cNvPr>
          <p:cNvGraphicFramePr/>
          <p:nvPr>
            <p:extLst>
              <p:ext uri="{D42A27DB-BD31-4B8C-83A1-F6EECF244321}">
                <p14:modId xmlns:p14="http://schemas.microsoft.com/office/powerpoint/2010/main" val="3073851252"/>
              </p:ext>
            </p:extLst>
          </p:nvPr>
        </p:nvGraphicFramePr>
        <p:xfrm>
          <a:off x="457200" y="1166047"/>
          <a:ext cx="9098280" cy="49553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4208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94370" cy="353943"/>
          </a:xfrm>
        </p:spPr>
        <p:txBody>
          <a:bodyPr/>
          <a:lstStyle/>
          <a:p>
            <a:r>
              <a:rPr lang="en-US" dirty="0"/>
              <a:t>Procurement</a:t>
            </a:r>
          </a:p>
        </p:txBody>
      </p:sp>
      <p:sp>
        <p:nvSpPr>
          <p:cNvPr id="5" name="Slide Number Placeholder 4"/>
          <p:cNvSpPr>
            <a:spLocks noGrp="1"/>
          </p:cNvSpPr>
          <p:nvPr>
            <p:ph type="sldNum" sz="quarter" idx="7"/>
          </p:nvPr>
        </p:nvSpPr>
        <p:spPr/>
        <p:txBody>
          <a:bodyPr/>
          <a:lstStyle/>
          <a:p>
            <a:fld id="{B6F15528-21DE-4FAA-801E-634DDDAF4B2B}" type="slidenum">
              <a:rPr lang="en-US" smtClean="0"/>
              <a:pPr/>
              <a:t>16</a:t>
            </a:fld>
            <a:endParaRPr lang="en-US" dirty="0"/>
          </a:p>
        </p:txBody>
      </p:sp>
      <p:sp>
        <p:nvSpPr>
          <p:cNvPr id="11" name="object 8"/>
          <p:cNvSpPr/>
          <p:nvPr/>
        </p:nvSpPr>
        <p:spPr>
          <a:xfrm>
            <a:off x="9344407" y="6270543"/>
            <a:ext cx="449580" cy="318135"/>
          </a:xfrm>
          <a:custGeom>
            <a:avLst/>
            <a:gdLst/>
            <a:ahLst/>
            <a:cxnLst/>
            <a:rect l="l" t="t" r="r" b="b"/>
            <a:pathLst>
              <a:path w="449579" h="318134">
                <a:moveTo>
                  <a:pt x="449580" y="158453"/>
                </a:moveTo>
                <a:lnTo>
                  <a:pt x="449437" y="115602"/>
                </a:lnTo>
                <a:lnTo>
                  <a:pt x="445722" y="71335"/>
                </a:lnTo>
                <a:lnTo>
                  <a:pt x="425767" y="24246"/>
                </a:lnTo>
                <a:lnTo>
                  <a:pt x="358521" y="4136"/>
                </a:lnTo>
                <a:lnTo>
                  <a:pt x="299656" y="1195"/>
                </a:lnTo>
                <a:lnTo>
                  <a:pt x="247364" y="112"/>
                </a:lnTo>
                <a:lnTo>
                  <a:pt x="202215" y="0"/>
                </a:lnTo>
                <a:lnTo>
                  <a:pt x="142744" y="112"/>
                </a:lnTo>
                <a:lnTo>
                  <a:pt x="97059" y="1195"/>
                </a:lnTo>
                <a:lnTo>
                  <a:pt x="48768" y="9863"/>
                </a:lnTo>
                <a:lnTo>
                  <a:pt x="14906" y="35902"/>
                </a:lnTo>
                <a:lnTo>
                  <a:pt x="3857" y="81622"/>
                </a:lnTo>
                <a:lnTo>
                  <a:pt x="142" y="146463"/>
                </a:lnTo>
                <a:lnTo>
                  <a:pt x="0" y="158453"/>
                </a:lnTo>
                <a:lnTo>
                  <a:pt x="142" y="201744"/>
                </a:lnTo>
                <a:lnTo>
                  <a:pt x="3857" y="246321"/>
                </a:lnTo>
                <a:lnTo>
                  <a:pt x="23812" y="293136"/>
                </a:lnTo>
                <a:lnTo>
                  <a:pt x="91059" y="313532"/>
                </a:lnTo>
                <a:lnTo>
                  <a:pt x="149923" y="316473"/>
                </a:lnTo>
                <a:lnTo>
                  <a:pt x="179070" y="317077"/>
                </a:lnTo>
                <a:lnTo>
                  <a:pt x="179070" y="91397"/>
                </a:lnTo>
                <a:lnTo>
                  <a:pt x="296418" y="158453"/>
                </a:lnTo>
                <a:lnTo>
                  <a:pt x="296418" y="317576"/>
                </a:lnTo>
                <a:lnTo>
                  <a:pt x="306835" y="317556"/>
                </a:lnTo>
                <a:lnTo>
                  <a:pt x="352520" y="316473"/>
                </a:lnTo>
                <a:lnTo>
                  <a:pt x="400812" y="307805"/>
                </a:lnTo>
                <a:lnTo>
                  <a:pt x="434673" y="281659"/>
                </a:lnTo>
                <a:lnTo>
                  <a:pt x="445722" y="235927"/>
                </a:lnTo>
                <a:lnTo>
                  <a:pt x="449437" y="170562"/>
                </a:lnTo>
                <a:lnTo>
                  <a:pt x="449580" y="158453"/>
                </a:lnTo>
                <a:close/>
              </a:path>
              <a:path w="449579" h="318134">
                <a:moveTo>
                  <a:pt x="296418" y="317576"/>
                </a:moveTo>
                <a:lnTo>
                  <a:pt x="296418" y="158453"/>
                </a:lnTo>
                <a:lnTo>
                  <a:pt x="179070" y="225509"/>
                </a:lnTo>
                <a:lnTo>
                  <a:pt x="179070" y="317077"/>
                </a:lnTo>
                <a:lnTo>
                  <a:pt x="202215" y="317556"/>
                </a:lnTo>
                <a:lnTo>
                  <a:pt x="296418" y="317576"/>
                </a:lnTo>
                <a:close/>
              </a:path>
            </a:pathLst>
          </a:custGeom>
          <a:solidFill>
            <a:srgbClr val="FEFEFE"/>
          </a:solidFill>
        </p:spPr>
        <p:txBody>
          <a:bodyPr wrap="square" lIns="0" tIns="0" rIns="0" bIns="0" rtlCol="0"/>
          <a:lstStyle/>
          <a:p>
            <a:endParaRPr dirty="0"/>
          </a:p>
        </p:txBody>
      </p:sp>
      <p:sp>
        <p:nvSpPr>
          <p:cNvPr id="12" name="object 7"/>
          <p:cNvSpPr/>
          <p:nvPr/>
        </p:nvSpPr>
        <p:spPr>
          <a:xfrm>
            <a:off x="7733503" y="6267898"/>
            <a:ext cx="330835" cy="333375"/>
          </a:xfrm>
          <a:custGeom>
            <a:avLst/>
            <a:gdLst/>
            <a:ahLst/>
            <a:cxnLst/>
            <a:rect l="l" t="t" r="r" b="b"/>
            <a:pathLst>
              <a:path w="330834" h="333375">
                <a:moveTo>
                  <a:pt x="330525" y="178641"/>
                </a:moveTo>
                <a:lnTo>
                  <a:pt x="327696" y="132903"/>
                </a:lnTo>
                <a:lnTo>
                  <a:pt x="313391" y="91240"/>
                </a:lnTo>
                <a:lnTo>
                  <a:pt x="289201" y="55631"/>
                </a:lnTo>
                <a:lnTo>
                  <a:pt x="256925" y="27557"/>
                </a:lnTo>
                <a:lnTo>
                  <a:pt x="218363" y="8500"/>
                </a:lnTo>
                <a:lnTo>
                  <a:pt x="175677" y="13"/>
                </a:lnTo>
                <a:lnTo>
                  <a:pt x="174534" y="0"/>
                </a:lnTo>
                <a:lnTo>
                  <a:pt x="129576" y="3363"/>
                </a:lnTo>
                <a:lnTo>
                  <a:pt x="81363" y="21706"/>
                </a:lnTo>
                <a:lnTo>
                  <a:pt x="42330" y="52814"/>
                </a:lnTo>
                <a:lnTo>
                  <a:pt x="14526" y="93724"/>
                </a:lnTo>
                <a:lnTo>
                  <a:pt x="0" y="141474"/>
                </a:lnTo>
                <a:lnTo>
                  <a:pt x="798" y="193101"/>
                </a:lnTo>
                <a:lnTo>
                  <a:pt x="12478" y="233844"/>
                </a:lnTo>
                <a:lnTo>
                  <a:pt x="32516" y="268158"/>
                </a:lnTo>
                <a:lnTo>
                  <a:pt x="60698" y="296185"/>
                </a:lnTo>
                <a:lnTo>
                  <a:pt x="96810" y="318069"/>
                </a:lnTo>
                <a:lnTo>
                  <a:pt x="129576" y="329109"/>
                </a:lnTo>
                <a:lnTo>
                  <a:pt x="129576" y="173289"/>
                </a:lnTo>
                <a:lnTo>
                  <a:pt x="175296" y="173289"/>
                </a:lnTo>
                <a:lnTo>
                  <a:pt x="175677" y="129093"/>
                </a:lnTo>
                <a:lnTo>
                  <a:pt x="196918" y="81468"/>
                </a:lnTo>
                <a:lnTo>
                  <a:pt x="238233" y="66300"/>
                </a:lnTo>
                <a:lnTo>
                  <a:pt x="249972" y="66349"/>
                </a:lnTo>
                <a:lnTo>
                  <a:pt x="257140" y="66728"/>
                </a:lnTo>
                <a:lnTo>
                  <a:pt x="266736" y="67371"/>
                </a:lnTo>
                <a:lnTo>
                  <a:pt x="272070" y="67371"/>
                </a:lnTo>
                <a:lnTo>
                  <a:pt x="276928" y="68065"/>
                </a:lnTo>
                <a:lnTo>
                  <a:pt x="282738" y="68133"/>
                </a:lnTo>
                <a:lnTo>
                  <a:pt x="282738" y="281801"/>
                </a:lnTo>
                <a:lnTo>
                  <a:pt x="301471" y="261230"/>
                </a:lnTo>
                <a:lnTo>
                  <a:pt x="321429" y="222112"/>
                </a:lnTo>
                <a:lnTo>
                  <a:pt x="330525" y="178641"/>
                </a:lnTo>
                <a:close/>
              </a:path>
              <a:path w="330834" h="333375">
                <a:moveTo>
                  <a:pt x="175296" y="333309"/>
                </a:moveTo>
                <a:lnTo>
                  <a:pt x="175296" y="226629"/>
                </a:lnTo>
                <a:lnTo>
                  <a:pt x="174534" y="225867"/>
                </a:lnTo>
                <a:lnTo>
                  <a:pt x="129576" y="225867"/>
                </a:lnTo>
                <a:lnTo>
                  <a:pt x="129576" y="329109"/>
                </a:lnTo>
                <a:lnTo>
                  <a:pt x="132624" y="329880"/>
                </a:lnTo>
                <a:lnTo>
                  <a:pt x="151460" y="332214"/>
                </a:lnTo>
                <a:lnTo>
                  <a:pt x="170724" y="332547"/>
                </a:lnTo>
                <a:lnTo>
                  <a:pt x="173010" y="332547"/>
                </a:lnTo>
                <a:lnTo>
                  <a:pt x="175296" y="333309"/>
                </a:lnTo>
                <a:close/>
              </a:path>
              <a:path w="330834" h="333375">
                <a:moveTo>
                  <a:pt x="282738" y="281801"/>
                </a:moveTo>
                <a:lnTo>
                  <a:pt x="282738" y="115377"/>
                </a:lnTo>
                <a:lnTo>
                  <a:pt x="249972" y="115377"/>
                </a:lnTo>
                <a:lnTo>
                  <a:pt x="241173" y="116782"/>
                </a:lnTo>
                <a:lnTo>
                  <a:pt x="234446" y="120902"/>
                </a:lnTo>
                <a:lnTo>
                  <a:pt x="230148" y="127593"/>
                </a:lnTo>
                <a:lnTo>
                  <a:pt x="228636" y="136713"/>
                </a:lnTo>
                <a:lnTo>
                  <a:pt x="228636" y="172527"/>
                </a:lnTo>
                <a:lnTo>
                  <a:pt x="229398" y="174051"/>
                </a:lnTo>
                <a:lnTo>
                  <a:pt x="234446" y="173943"/>
                </a:lnTo>
                <a:lnTo>
                  <a:pt x="242983" y="173611"/>
                </a:lnTo>
                <a:lnTo>
                  <a:pt x="249972" y="173468"/>
                </a:lnTo>
                <a:lnTo>
                  <a:pt x="257140" y="173372"/>
                </a:lnTo>
                <a:lnTo>
                  <a:pt x="277404" y="173289"/>
                </a:lnTo>
                <a:lnTo>
                  <a:pt x="278166" y="174051"/>
                </a:lnTo>
                <a:lnTo>
                  <a:pt x="279690" y="174051"/>
                </a:lnTo>
                <a:lnTo>
                  <a:pt x="279690" y="285148"/>
                </a:lnTo>
                <a:lnTo>
                  <a:pt x="282738" y="281801"/>
                </a:lnTo>
                <a:close/>
              </a:path>
              <a:path w="330834" h="333375">
                <a:moveTo>
                  <a:pt x="279690" y="285148"/>
                </a:moveTo>
                <a:lnTo>
                  <a:pt x="279690" y="174051"/>
                </a:lnTo>
                <a:lnTo>
                  <a:pt x="278416" y="186493"/>
                </a:lnTo>
                <a:lnTo>
                  <a:pt x="276928" y="198721"/>
                </a:lnTo>
                <a:lnTo>
                  <a:pt x="273594" y="222819"/>
                </a:lnTo>
                <a:lnTo>
                  <a:pt x="273594" y="225105"/>
                </a:lnTo>
                <a:lnTo>
                  <a:pt x="272070" y="225867"/>
                </a:lnTo>
                <a:lnTo>
                  <a:pt x="229398" y="225867"/>
                </a:lnTo>
                <a:lnTo>
                  <a:pt x="228636" y="226629"/>
                </a:lnTo>
                <a:lnTo>
                  <a:pt x="228636" y="320355"/>
                </a:lnTo>
                <a:lnTo>
                  <a:pt x="233208" y="318069"/>
                </a:lnTo>
                <a:lnTo>
                  <a:pt x="271710" y="293911"/>
                </a:lnTo>
                <a:lnTo>
                  <a:pt x="279690" y="285148"/>
                </a:lnTo>
                <a:close/>
              </a:path>
            </a:pathLst>
          </a:custGeom>
          <a:solidFill>
            <a:srgbClr val="FEFEFE"/>
          </a:solidFill>
        </p:spPr>
        <p:txBody>
          <a:bodyPr wrap="square" lIns="0" tIns="0" rIns="0" bIns="0" rtlCol="0"/>
          <a:lstStyle/>
          <a:p>
            <a:endParaRPr dirty="0"/>
          </a:p>
        </p:txBody>
      </p:sp>
      <p:sp>
        <p:nvSpPr>
          <p:cNvPr id="13" name="Rectangle 12"/>
          <p:cNvSpPr/>
          <p:nvPr/>
        </p:nvSpPr>
        <p:spPr>
          <a:xfrm>
            <a:off x="6096000" y="6296012"/>
            <a:ext cx="1557093" cy="310341"/>
          </a:xfrm>
          <a:prstGeom prst="rect">
            <a:avLst/>
          </a:prstGeom>
        </p:spPr>
        <p:txBody>
          <a:bodyPr wrap="none">
            <a:spAutoFit/>
          </a:bodyPr>
          <a:lstStyle/>
          <a:p>
            <a:pPr marL="12699">
              <a:lnSpc>
                <a:spcPts val="1739"/>
              </a:lnSpc>
            </a:pPr>
            <a:r>
              <a:rPr lang="en-US" spc="-10" dirty="0">
                <a:solidFill>
                  <a:schemeClr val="bg1"/>
                </a:solidFill>
                <a:cs typeface="Calibri"/>
              </a:rPr>
              <a:t>www.suny.edu</a:t>
            </a:r>
            <a:endParaRPr lang="en-US" dirty="0">
              <a:solidFill>
                <a:schemeClr val="bg1"/>
              </a:solidFill>
              <a:cs typeface="Calibri"/>
            </a:endParaRPr>
          </a:p>
        </p:txBody>
      </p:sp>
      <p:graphicFrame>
        <p:nvGraphicFramePr>
          <p:cNvPr id="3" name="Diagram 2">
            <a:extLst>
              <a:ext uri="{FF2B5EF4-FFF2-40B4-BE49-F238E27FC236}">
                <a16:creationId xmlns:a16="http://schemas.microsoft.com/office/drawing/2014/main" id="{AEEC4259-EC7F-47ED-8503-0097D0AEE292}"/>
              </a:ext>
            </a:extLst>
          </p:cNvPr>
          <p:cNvGraphicFramePr/>
          <p:nvPr>
            <p:extLst>
              <p:ext uri="{D42A27DB-BD31-4B8C-83A1-F6EECF244321}">
                <p14:modId xmlns:p14="http://schemas.microsoft.com/office/powerpoint/2010/main" val="3515927820"/>
              </p:ext>
            </p:extLst>
          </p:nvPr>
        </p:nvGraphicFramePr>
        <p:xfrm>
          <a:off x="457200" y="1166047"/>
          <a:ext cx="9098280" cy="49553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a:extLst>
              <a:ext uri="{FF2B5EF4-FFF2-40B4-BE49-F238E27FC236}">
                <a16:creationId xmlns:a16="http://schemas.microsoft.com/office/drawing/2014/main" id="{416068F6-EC8B-4C28-AD83-65C7E16F917D}"/>
              </a:ext>
            </a:extLst>
          </p:cNvPr>
          <p:cNvGraphicFramePr/>
          <p:nvPr>
            <p:extLst>
              <p:ext uri="{D42A27DB-BD31-4B8C-83A1-F6EECF244321}">
                <p14:modId xmlns:p14="http://schemas.microsoft.com/office/powerpoint/2010/main" val="258065059"/>
              </p:ext>
            </p:extLst>
          </p:nvPr>
        </p:nvGraphicFramePr>
        <p:xfrm>
          <a:off x="882015" y="984482"/>
          <a:ext cx="8294370" cy="6400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243415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94370" cy="353943"/>
          </a:xfrm>
        </p:spPr>
        <p:txBody>
          <a:bodyPr/>
          <a:lstStyle/>
          <a:p>
            <a:r>
              <a:rPr lang="en-US" dirty="0"/>
              <a:t>Procurement</a:t>
            </a:r>
          </a:p>
        </p:txBody>
      </p:sp>
      <p:sp>
        <p:nvSpPr>
          <p:cNvPr id="5" name="Slide Number Placeholder 4"/>
          <p:cNvSpPr>
            <a:spLocks noGrp="1"/>
          </p:cNvSpPr>
          <p:nvPr>
            <p:ph type="sldNum" sz="quarter" idx="7"/>
          </p:nvPr>
        </p:nvSpPr>
        <p:spPr/>
        <p:txBody>
          <a:bodyPr/>
          <a:lstStyle/>
          <a:p>
            <a:fld id="{B6F15528-21DE-4FAA-801E-634DDDAF4B2B}" type="slidenum">
              <a:rPr lang="en-US" smtClean="0"/>
              <a:pPr/>
              <a:t>17</a:t>
            </a:fld>
            <a:endParaRPr lang="en-US" dirty="0"/>
          </a:p>
        </p:txBody>
      </p:sp>
      <p:sp>
        <p:nvSpPr>
          <p:cNvPr id="11" name="object 8"/>
          <p:cNvSpPr/>
          <p:nvPr/>
        </p:nvSpPr>
        <p:spPr>
          <a:xfrm>
            <a:off x="9344407" y="6270543"/>
            <a:ext cx="449580" cy="318135"/>
          </a:xfrm>
          <a:custGeom>
            <a:avLst/>
            <a:gdLst/>
            <a:ahLst/>
            <a:cxnLst/>
            <a:rect l="l" t="t" r="r" b="b"/>
            <a:pathLst>
              <a:path w="449579" h="318134">
                <a:moveTo>
                  <a:pt x="449580" y="158453"/>
                </a:moveTo>
                <a:lnTo>
                  <a:pt x="449437" y="115602"/>
                </a:lnTo>
                <a:lnTo>
                  <a:pt x="445722" y="71335"/>
                </a:lnTo>
                <a:lnTo>
                  <a:pt x="425767" y="24246"/>
                </a:lnTo>
                <a:lnTo>
                  <a:pt x="358521" y="4136"/>
                </a:lnTo>
                <a:lnTo>
                  <a:pt x="299656" y="1195"/>
                </a:lnTo>
                <a:lnTo>
                  <a:pt x="247364" y="112"/>
                </a:lnTo>
                <a:lnTo>
                  <a:pt x="202215" y="0"/>
                </a:lnTo>
                <a:lnTo>
                  <a:pt x="142744" y="112"/>
                </a:lnTo>
                <a:lnTo>
                  <a:pt x="97059" y="1195"/>
                </a:lnTo>
                <a:lnTo>
                  <a:pt x="48768" y="9863"/>
                </a:lnTo>
                <a:lnTo>
                  <a:pt x="14906" y="35902"/>
                </a:lnTo>
                <a:lnTo>
                  <a:pt x="3857" y="81622"/>
                </a:lnTo>
                <a:lnTo>
                  <a:pt x="142" y="146463"/>
                </a:lnTo>
                <a:lnTo>
                  <a:pt x="0" y="158453"/>
                </a:lnTo>
                <a:lnTo>
                  <a:pt x="142" y="201744"/>
                </a:lnTo>
                <a:lnTo>
                  <a:pt x="3857" y="246321"/>
                </a:lnTo>
                <a:lnTo>
                  <a:pt x="23812" y="293136"/>
                </a:lnTo>
                <a:lnTo>
                  <a:pt x="91059" y="313532"/>
                </a:lnTo>
                <a:lnTo>
                  <a:pt x="149923" y="316473"/>
                </a:lnTo>
                <a:lnTo>
                  <a:pt x="179070" y="317077"/>
                </a:lnTo>
                <a:lnTo>
                  <a:pt x="179070" y="91397"/>
                </a:lnTo>
                <a:lnTo>
                  <a:pt x="296418" y="158453"/>
                </a:lnTo>
                <a:lnTo>
                  <a:pt x="296418" y="317576"/>
                </a:lnTo>
                <a:lnTo>
                  <a:pt x="306835" y="317556"/>
                </a:lnTo>
                <a:lnTo>
                  <a:pt x="352520" y="316473"/>
                </a:lnTo>
                <a:lnTo>
                  <a:pt x="400812" y="307805"/>
                </a:lnTo>
                <a:lnTo>
                  <a:pt x="434673" y="281659"/>
                </a:lnTo>
                <a:lnTo>
                  <a:pt x="445722" y="235927"/>
                </a:lnTo>
                <a:lnTo>
                  <a:pt x="449437" y="170562"/>
                </a:lnTo>
                <a:lnTo>
                  <a:pt x="449580" y="158453"/>
                </a:lnTo>
                <a:close/>
              </a:path>
              <a:path w="449579" h="318134">
                <a:moveTo>
                  <a:pt x="296418" y="317576"/>
                </a:moveTo>
                <a:lnTo>
                  <a:pt x="296418" y="158453"/>
                </a:lnTo>
                <a:lnTo>
                  <a:pt x="179070" y="225509"/>
                </a:lnTo>
                <a:lnTo>
                  <a:pt x="179070" y="317077"/>
                </a:lnTo>
                <a:lnTo>
                  <a:pt x="202215" y="317556"/>
                </a:lnTo>
                <a:lnTo>
                  <a:pt x="296418" y="317576"/>
                </a:lnTo>
                <a:close/>
              </a:path>
            </a:pathLst>
          </a:custGeom>
          <a:solidFill>
            <a:srgbClr val="FEFEFE"/>
          </a:solidFill>
        </p:spPr>
        <p:txBody>
          <a:bodyPr wrap="square" lIns="0" tIns="0" rIns="0" bIns="0" rtlCol="0"/>
          <a:lstStyle/>
          <a:p>
            <a:endParaRPr dirty="0"/>
          </a:p>
        </p:txBody>
      </p:sp>
      <p:sp>
        <p:nvSpPr>
          <p:cNvPr id="12" name="object 7"/>
          <p:cNvSpPr/>
          <p:nvPr/>
        </p:nvSpPr>
        <p:spPr>
          <a:xfrm>
            <a:off x="7733503" y="6267898"/>
            <a:ext cx="330835" cy="333375"/>
          </a:xfrm>
          <a:custGeom>
            <a:avLst/>
            <a:gdLst/>
            <a:ahLst/>
            <a:cxnLst/>
            <a:rect l="l" t="t" r="r" b="b"/>
            <a:pathLst>
              <a:path w="330834" h="333375">
                <a:moveTo>
                  <a:pt x="330525" y="178641"/>
                </a:moveTo>
                <a:lnTo>
                  <a:pt x="327696" y="132903"/>
                </a:lnTo>
                <a:lnTo>
                  <a:pt x="313391" y="91240"/>
                </a:lnTo>
                <a:lnTo>
                  <a:pt x="289201" y="55631"/>
                </a:lnTo>
                <a:lnTo>
                  <a:pt x="256925" y="27557"/>
                </a:lnTo>
                <a:lnTo>
                  <a:pt x="218363" y="8500"/>
                </a:lnTo>
                <a:lnTo>
                  <a:pt x="175677" y="13"/>
                </a:lnTo>
                <a:lnTo>
                  <a:pt x="174534" y="0"/>
                </a:lnTo>
                <a:lnTo>
                  <a:pt x="129576" y="3363"/>
                </a:lnTo>
                <a:lnTo>
                  <a:pt x="81363" y="21706"/>
                </a:lnTo>
                <a:lnTo>
                  <a:pt x="42330" y="52814"/>
                </a:lnTo>
                <a:lnTo>
                  <a:pt x="14526" y="93724"/>
                </a:lnTo>
                <a:lnTo>
                  <a:pt x="0" y="141474"/>
                </a:lnTo>
                <a:lnTo>
                  <a:pt x="798" y="193101"/>
                </a:lnTo>
                <a:lnTo>
                  <a:pt x="12478" y="233844"/>
                </a:lnTo>
                <a:lnTo>
                  <a:pt x="32516" y="268158"/>
                </a:lnTo>
                <a:lnTo>
                  <a:pt x="60698" y="296185"/>
                </a:lnTo>
                <a:lnTo>
                  <a:pt x="96810" y="318069"/>
                </a:lnTo>
                <a:lnTo>
                  <a:pt x="129576" y="329109"/>
                </a:lnTo>
                <a:lnTo>
                  <a:pt x="129576" y="173289"/>
                </a:lnTo>
                <a:lnTo>
                  <a:pt x="175296" y="173289"/>
                </a:lnTo>
                <a:lnTo>
                  <a:pt x="175677" y="129093"/>
                </a:lnTo>
                <a:lnTo>
                  <a:pt x="196918" y="81468"/>
                </a:lnTo>
                <a:lnTo>
                  <a:pt x="238233" y="66300"/>
                </a:lnTo>
                <a:lnTo>
                  <a:pt x="249972" y="66349"/>
                </a:lnTo>
                <a:lnTo>
                  <a:pt x="257140" y="66728"/>
                </a:lnTo>
                <a:lnTo>
                  <a:pt x="266736" y="67371"/>
                </a:lnTo>
                <a:lnTo>
                  <a:pt x="272070" y="67371"/>
                </a:lnTo>
                <a:lnTo>
                  <a:pt x="276928" y="68065"/>
                </a:lnTo>
                <a:lnTo>
                  <a:pt x="282738" y="68133"/>
                </a:lnTo>
                <a:lnTo>
                  <a:pt x="282738" y="281801"/>
                </a:lnTo>
                <a:lnTo>
                  <a:pt x="301471" y="261230"/>
                </a:lnTo>
                <a:lnTo>
                  <a:pt x="321429" y="222112"/>
                </a:lnTo>
                <a:lnTo>
                  <a:pt x="330525" y="178641"/>
                </a:lnTo>
                <a:close/>
              </a:path>
              <a:path w="330834" h="333375">
                <a:moveTo>
                  <a:pt x="175296" y="333309"/>
                </a:moveTo>
                <a:lnTo>
                  <a:pt x="175296" y="226629"/>
                </a:lnTo>
                <a:lnTo>
                  <a:pt x="174534" y="225867"/>
                </a:lnTo>
                <a:lnTo>
                  <a:pt x="129576" y="225867"/>
                </a:lnTo>
                <a:lnTo>
                  <a:pt x="129576" y="329109"/>
                </a:lnTo>
                <a:lnTo>
                  <a:pt x="132624" y="329880"/>
                </a:lnTo>
                <a:lnTo>
                  <a:pt x="151460" y="332214"/>
                </a:lnTo>
                <a:lnTo>
                  <a:pt x="170724" y="332547"/>
                </a:lnTo>
                <a:lnTo>
                  <a:pt x="173010" y="332547"/>
                </a:lnTo>
                <a:lnTo>
                  <a:pt x="175296" y="333309"/>
                </a:lnTo>
                <a:close/>
              </a:path>
              <a:path w="330834" h="333375">
                <a:moveTo>
                  <a:pt x="282738" y="281801"/>
                </a:moveTo>
                <a:lnTo>
                  <a:pt x="282738" y="115377"/>
                </a:lnTo>
                <a:lnTo>
                  <a:pt x="249972" y="115377"/>
                </a:lnTo>
                <a:lnTo>
                  <a:pt x="241173" y="116782"/>
                </a:lnTo>
                <a:lnTo>
                  <a:pt x="234446" y="120902"/>
                </a:lnTo>
                <a:lnTo>
                  <a:pt x="230148" y="127593"/>
                </a:lnTo>
                <a:lnTo>
                  <a:pt x="228636" y="136713"/>
                </a:lnTo>
                <a:lnTo>
                  <a:pt x="228636" y="172527"/>
                </a:lnTo>
                <a:lnTo>
                  <a:pt x="229398" y="174051"/>
                </a:lnTo>
                <a:lnTo>
                  <a:pt x="234446" y="173943"/>
                </a:lnTo>
                <a:lnTo>
                  <a:pt x="242983" y="173611"/>
                </a:lnTo>
                <a:lnTo>
                  <a:pt x="249972" y="173468"/>
                </a:lnTo>
                <a:lnTo>
                  <a:pt x="257140" y="173372"/>
                </a:lnTo>
                <a:lnTo>
                  <a:pt x="277404" y="173289"/>
                </a:lnTo>
                <a:lnTo>
                  <a:pt x="278166" y="174051"/>
                </a:lnTo>
                <a:lnTo>
                  <a:pt x="279690" y="174051"/>
                </a:lnTo>
                <a:lnTo>
                  <a:pt x="279690" y="285148"/>
                </a:lnTo>
                <a:lnTo>
                  <a:pt x="282738" y="281801"/>
                </a:lnTo>
                <a:close/>
              </a:path>
              <a:path w="330834" h="333375">
                <a:moveTo>
                  <a:pt x="279690" y="285148"/>
                </a:moveTo>
                <a:lnTo>
                  <a:pt x="279690" y="174051"/>
                </a:lnTo>
                <a:lnTo>
                  <a:pt x="278416" y="186493"/>
                </a:lnTo>
                <a:lnTo>
                  <a:pt x="276928" y="198721"/>
                </a:lnTo>
                <a:lnTo>
                  <a:pt x="273594" y="222819"/>
                </a:lnTo>
                <a:lnTo>
                  <a:pt x="273594" y="225105"/>
                </a:lnTo>
                <a:lnTo>
                  <a:pt x="272070" y="225867"/>
                </a:lnTo>
                <a:lnTo>
                  <a:pt x="229398" y="225867"/>
                </a:lnTo>
                <a:lnTo>
                  <a:pt x="228636" y="226629"/>
                </a:lnTo>
                <a:lnTo>
                  <a:pt x="228636" y="320355"/>
                </a:lnTo>
                <a:lnTo>
                  <a:pt x="233208" y="318069"/>
                </a:lnTo>
                <a:lnTo>
                  <a:pt x="271710" y="293911"/>
                </a:lnTo>
                <a:lnTo>
                  <a:pt x="279690" y="285148"/>
                </a:lnTo>
                <a:close/>
              </a:path>
            </a:pathLst>
          </a:custGeom>
          <a:solidFill>
            <a:srgbClr val="FEFEFE"/>
          </a:solidFill>
        </p:spPr>
        <p:txBody>
          <a:bodyPr wrap="square" lIns="0" tIns="0" rIns="0" bIns="0" rtlCol="0"/>
          <a:lstStyle/>
          <a:p>
            <a:endParaRPr dirty="0"/>
          </a:p>
        </p:txBody>
      </p:sp>
      <p:sp>
        <p:nvSpPr>
          <p:cNvPr id="13" name="Rectangle 12"/>
          <p:cNvSpPr/>
          <p:nvPr/>
        </p:nvSpPr>
        <p:spPr>
          <a:xfrm>
            <a:off x="6096000" y="6296012"/>
            <a:ext cx="1557093" cy="310341"/>
          </a:xfrm>
          <a:prstGeom prst="rect">
            <a:avLst/>
          </a:prstGeom>
        </p:spPr>
        <p:txBody>
          <a:bodyPr wrap="none">
            <a:spAutoFit/>
          </a:bodyPr>
          <a:lstStyle/>
          <a:p>
            <a:pPr marL="12699">
              <a:lnSpc>
                <a:spcPts val="1739"/>
              </a:lnSpc>
            </a:pPr>
            <a:r>
              <a:rPr lang="en-US" spc="-10" dirty="0">
                <a:solidFill>
                  <a:schemeClr val="bg1"/>
                </a:solidFill>
                <a:cs typeface="Calibri"/>
              </a:rPr>
              <a:t>www.suny.edu</a:t>
            </a:r>
            <a:endParaRPr lang="en-US" dirty="0">
              <a:solidFill>
                <a:schemeClr val="bg1"/>
              </a:solidFill>
              <a:cs typeface="Calibri"/>
            </a:endParaRPr>
          </a:p>
        </p:txBody>
      </p:sp>
      <p:graphicFrame>
        <p:nvGraphicFramePr>
          <p:cNvPr id="3" name="Diagram 2">
            <a:extLst>
              <a:ext uri="{FF2B5EF4-FFF2-40B4-BE49-F238E27FC236}">
                <a16:creationId xmlns:a16="http://schemas.microsoft.com/office/drawing/2014/main" id="{AEEC4259-EC7F-47ED-8503-0097D0AEE292}"/>
              </a:ext>
            </a:extLst>
          </p:cNvPr>
          <p:cNvGraphicFramePr/>
          <p:nvPr>
            <p:extLst>
              <p:ext uri="{D42A27DB-BD31-4B8C-83A1-F6EECF244321}">
                <p14:modId xmlns:p14="http://schemas.microsoft.com/office/powerpoint/2010/main" val="362698628"/>
              </p:ext>
            </p:extLst>
          </p:nvPr>
        </p:nvGraphicFramePr>
        <p:xfrm>
          <a:off x="457200" y="1166047"/>
          <a:ext cx="9098280" cy="49553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8034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94370" cy="353943"/>
          </a:xfrm>
        </p:spPr>
        <p:txBody>
          <a:bodyPr/>
          <a:lstStyle/>
          <a:p>
            <a:r>
              <a:rPr lang="en-US" dirty="0"/>
              <a:t>Exclusions</a:t>
            </a:r>
          </a:p>
        </p:txBody>
      </p:sp>
      <p:sp>
        <p:nvSpPr>
          <p:cNvPr id="5" name="Slide Number Placeholder 4"/>
          <p:cNvSpPr>
            <a:spLocks noGrp="1"/>
          </p:cNvSpPr>
          <p:nvPr>
            <p:ph type="sldNum" sz="quarter" idx="7"/>
          </p:nvPr>
        </p:nvSpPr>
        <p:spPr/>
        <p:txBody>
          <a:bodyPr/>
          <a:lstStyle/>
          <a:p>
            <a:fld id="{B6F15528-21DE-4FAA-801E-634DDDAF4B2B}" type="slidenum">
              <a:rPr lang="en-US" smtClean="0"/>
              <a:pPr/>
              <a:t>18</a:t>
            </a:fld>
            <a:endParaRPr lang="en-US" dirty="0"/>
          </a:p>
        </p:txBody>
      </p:sp>
      <p:sp>
        <p:nvSpPr>
          <p:cNvPr id="11" name="object 8"/>
          <p:cNvSpPr/>
          <p:nvPr/>
        </p:nvSpPr>
        <p:spPr>
          <a:xfrm>
            <a:off x="9344407" y="6270543"/>
            <a:ext cx="449580" cy="318135"/>
          </a:xfrm>
          <a:custGeom>
            <a:avLst/>
            <a:gdLst/>
            <a:ahLst/>
            <a:cxnLst/>
            <a:rect l="l" t="t" r="r" b="b"/>
            <a:pathLst>
              <a:path w="449579" h="318134">
                <a:moveTo>
                  <a:pt x="449580" y="158453"/>
                </a:moveTo>
                <a:lnTo>
                  <a:pt x="449437" y="115602"/>
                </a:lnTo>
                <a:lnTo>
                  <a:pt x="445722" y="71335"/>
                </a:lnTo>
                <a:lnTo>
                  <a:pt x="425767" y="24246"/>
                </a:lnTo>
                <a:lnTo>
                  <a:pt x="358521" y="4136"/>
                </a:lnTo>
                <a:lnTo>
                  <a:pt x="299656" y="1195"/>
                </a:lnTo>
                <a:lnTo>
                  <a:pt x="247364" y="112"/>
                </a:lnTo>
                <a:lnTo>
                  <a:pt x="202215" y="0"/>
                </a:lnTo>
                <a:lnTo>
                  <a:pt x="142744" y="112"/>
                </a:lnTo>
                <a:lnTo>
                  <a:pt x="97059" y="1195"/>
                </a:lnTo>
                <a:lnTo>
                  <a:pt x="48768" y="9863"/>
                </a:lnTo>
                <a:lnTo>
                  <a:pt x="14906" y="35902"/>
                </a:lnTo>
                <a:lnTo>
                  <a:pt x="3857" y="81622"/>
                </a:lnTo>
                <a:lnTo>
                  <a:pt x="142" y="146463"/>
                </a:lnTo>
                <a:lnTo>
                  <a:pt x="0" y="158453"/>
                </a:lnTo>
                <a:lnTo>
                  <a:pt x="142" y="201744"/>
                </a:lnTo>
                <a:lnTo>
                  <a:pt x="3857" y="246321"/>
                </a:lnTo>
                <a:lnTo>
                  <a:pt x="23812" y="293136"/>
                </a:lnTo>
                <a:lnTo>
                  <a:pt x="91059" y="313532"/>
                </a:lnTo>
                <a:lnTo>
                  <a:pt x="149923" y="316473"/>
                </a:lnTo>
                <a:lnTo>
                  <a:pt x="179070" y="317077"/>
                </a:lnTo>
                <a:lnTo>
                  <a:pt x="179070" y="91397"/>
                </a:lnTo>
                <a:lnTo>
                  <a:pt x="296418" y="158453"/>
                </a:lnTo>
                <a:lnTo>
                  <a:pt x="296418" y="317576"/>
                </a:lnTo>
                <a:lnTo>
                  <a:pt x="306835" y="317556"/>
                </a:lnTo>
                <a:lnTo>
                  <a:pt x="352520" y="316473"/>
                </a:lnTo>
                <a:lnTo>
                  <a:pt x="400812" y="307805"/>
                </a:lnTo>
                <a:lnTo>
                  <a:pt x="434673" y="281659"/>
                </a:lnTo>
                <a:lnTo>
                  <a:pt x="445722" y="235927"/>
                </a:lnTo>
                <a:lnTo>
                  <a:pt x="449437" y="170562"/>
                </a:lnTo>
                <a:lnTo>
                  <a:pt x="449580" y="158453"/>
                </a:lnTo>
                <a:close/>
              </a:path>
              <a:path w="449579" h="318134">
                <a:moveTo>
                  <a:pt x="296418" y="317576"/>
                </a:moveTo>
                <a:lnTo>
                  <a:pt x="296418" y="158453"/>
                </a:lnTo>
                <a:lnTo>
                  <a:pt x="179070" y="225509"/>
                </a:lnTo>
                <a:lnTo>
                  <a:pt x="179070" y="317077"/>
                </a:lnTo>
                <a:lnTo>
                  <a:pt x="202215" y="317556"/>
                </a:lnTo>
                <a:lnTo>
                  <a:pt x="296418" y="317576"/>
                </a:lnTo>
                <a:close/>
              </a:path>
            </a:pathLst>
          </a:custGeom>
          <a:solidFill>
            <a:srgbClr val="FEFEFE"/>
          </a:solidFill>
        </p:spPr>
        <p:txBody>
          <a:bodyPr wrap="square" lIns="0" tIns="0" rIns="0" bIns="0" rtlCol="0"/>
          <a:lstStyle/>
          <a:p>
            <a:endParaRPr dirty="0"/>
          </a:p>
        </p:txBody>
      </p:sp>
      <p:sp>
        <p:nvSpPr>
          <p:cNvPr id="12" name="object 7"/>
          <p:cNvSpPr/>
          <p:nvPr/>
        </p:nvSpPr>
        <p:spPr>
          <a:xfrm>
            <a:off x="7733503" y="6267898"/>
            <a:ext cx="330835" cy="333375"/>
          </a:xfrm>
          <a:custGeom>
            <a:avLst/>
            <a:gdLst/>
            <a:ahLst/>
            <a:cxnLst/>
            <a:rect l="l" t="t" r="r" b="b"/>
            <a:pathLst>
              <a:path w="330834" h="333375">
                <a:moveTo>
                  <a:pt x="330525" y="178641"/>
                </a:moveTo>
                <a:lnTo>
                  <a:pt x="327696" y="132903"/>
                </a:lnTo>
                <a:lnTo>
                  <a:pt x="313391" y="91240"/>
                </a:lnTo>
                <a:lnTo>
                  <a:pt x="289201" y="55631"/>
                </a:lnTo>
                <a:lnTo>
                  <a:pt x="256925" y="27557"/>
                </a:lnTo>
                <a:lnTo>
                  <a:pt x="218363" y="8500"/>
                </a:lnTo>
                <a:lnTo>
                  <a:pt x="175677" y="13"/>
                </a:lnTo>
                <a:lnTo>
                  <a:pt x="174534" y="0"/>
                </a:lnTo>
                <a:lnTo>
                  <a:pt x="129576" y="3363"/>
                </a:lnTo>
                <a:lnTo>
                  <a:pt x="81363" y="21706"/>
                </a:lnTo>
                <a:lnTo>
                  <a:pt x="42330" y="52814"/>
                </a:lnTo>
                <a:lnTo>
                  <a:pt x="14526" y="93724"/>
                </a:lnTo>
                <a:lnTo>
                  <a:pt x="0" y="141474"/>
                </a:lnTo>
                <a:lnTo>
                  <a:pt x="798" y="193101"/>
                </a:lnTo>
                <a:lnTo>
                  <a:pt x="12478" y="233844"/>
                </a:lnTo>
                <a:lnTo>
                  <a:pt x="32516" y="268158"/>
                </a:lnTo>
                <a:lnTo>
                  <a:pt x="60698" y="296185"/>
                </a:lnTo>
                <a:lnTo>
                  <a:pt x="96810" y="318069"/>
                </a:lnTo>
                <a:lnTo>
                  <a:pt x="129576" y="329109"/>
                </a:lnTo>
                <a:lnTo>
                  <a:pt x="129576" y="173289"/>
                </a:lnTo>
                <a:lnTo>
                  <a:pt x="175296" y="173289"/>
                </a:lnTo>
                <a:lnTo>
                  <a:pt x="175677" y="129093"/>
                </a:lnTo>
                <a:lnTo>
                  <a:pt x="196918" y="81468"/>
                </a:lnTo>
                <a:lnTo>
                  <a:pt x="238233" y="66300"/>
                </a:lnTo>
                <a:lnTo>
                  <a:pt x="249972" y="66349"/>
                </a:lnTo>
                <a:lnTo>
                  <a:pt x="257140" y="66728"/>
                </a:lnTo>
                <a:lnTo>
                  <a:pt x="266736" y="67371"/>
                </a:lnTo>
                <a:lnTo>
                  <a:pt x="272070" y="67371"/>
                </a:lnTo>
                <a:lnTo>
                  <a:pt x="276928" y="68065"/>
                </a:lnTo>
                <a:lnTo>
                  <a:pt x="282738" y="68133"/>
                </a:lnTo>
                <a:lnTo>
                  <a:pt x="282738" y="281801"/>
                </a:lnTo>
                <a:lnTo>
                  <a:pt x="301471" y="261230"/>
                </a:lnTo>
                <a:lnTo>
                  <a:pt x="321429" y="222112"/>
                </a:lnTo>
                <a:lnTo>
                  <a:pt x="330525" y="178641"/>
                </a:lnTo>
                <a:close/>
              </a:path>
              <a:path w="330834" h="333375">
                <a:moveTo>
                  <a:pt x="175296" y="333309"/>
                </a:moveTo>
                <a:lnTo>
                  <a:pt x="175296" y="226629"/>
                </a:lnTo>
                <a:lnTo>
                  <a:pt x="174534" y="225867"/>
                </a:lnTo>
                <a:lnTo>
                  <a:pt x="129576" y="225867"/>
                </a:lnTo>
                <a:lnTo>
                  <a:pt x="129576" y="329109"/>
                </a:lnTo>
                <a:lnTo>
                  <a:pt x="132624" y="329880"/>
                </a:lnTo>
                <a:lnTo>
                  <a:pt x="151460" y="332214"/>
                </a:lnTo>
                <a:lnTo>
                  <a:pt x="170724" y="332547"/>
                </a:lnTo>
                <a:lnTo>
                  <a:pt x="173010" y="332547"/>
                </a:lnTo>
                <a:lnTo>
                  <a:pt x="175296" y="333309"/>
                </a:lnTo>
                <a:close/>
              </a:path>
              <a:path w="330834" h="333375">
                <a:moveTo>
                  <a:pt x="282738" y="281801"/>
                </a:moveTo>
                <a:lnTo>
                  <a:pt x="282738" y="115377"/>
                </a:lnTo>
                <a:lnTo>
                  <a:pt x="249972" y="115377"/>
                </a:lnTo>
                <a:lnTo>
                  <a:pt x="241173" y="116782"/>
                </a:lnTo>
                <a:lnTo>
                  <a:pt x="234446" y="120902"/>
                </a:lnTo>
                <a:lnTo>
                  <a:pt x="230148" y="127593"/>
                </a:lnTo>
                <a:lnTo>
                  <a:pt x="228636" y="136713"/>
                </a:lnTo>
                <a:lnTo>
                  <a:pt x="228636" y="172527"/>
                </a:lnTo>
                <a:lnTo>
                  <a:pt x="229398" y="174051"/>
                </a:lnTo>
                <a:lnTo>
                  <a:pt x="234446" y="173943"/>
                </a:lnTo>
                <a:lnTo>
                  <a:pt x="242983" y="173611"/>
                </a:lnTo>
                <a:lnTo>
                  <a:pt x="249972" y="173468"/>
                </a:lnTo>
                <a:lnTo>
                  <a:pt x="257140" y="173372"/>
                </a:lnTo>
                <a:lnTo>
                  <a:pt x="277404" y="173289"/>
                </a:lnTo>
                <a:lnTo>
                  <a:pt x="278166" y="174051"/>
                </a:lnTo>
                <a:lnTo>
                  <a:pt x="279690" y="174051"/>
                </a:lnTo>
                <a:lnTo>
                  <a:pt x="279690" y="285148"/>
                </a:lnTo>
                <a:lnTo>
                  <a:pt x="282738" y="281801"/>
                </a:lnTo>
                <a:close/>
              </a:path>
              <a:path w="330834" h="333375">
                <a:moveTo>
                  <a:pt x="279690" y="285148"/>
                </a:moveTo>
                <a:lnTo>
                  <a:pt x="279690" y="174051"/>
                </a:lnTo>
                <a:lnTo>
                  <a:pt x="278416" y="186493"/>
                </a:lnTo>
                <a:lnTo>
                  <a:pt x="276928" y="198721"/>
                </a:lnTo>
                <a:lnTo>
                  <a:pt x="273594" y="222819"/>
                </a:lnTo>
                <a:lnTo>
                  <a:pt x="273594" y="225105"/>
                </a:lnTo>
                <a:lnTo>
                  <a:pt x="272070" y="225867"/>
                </a:lnTo>
                <a:lnTo>
                  <a:pt x="229398" y="225867"/>
                </a:lnTo>
                <a:lnTo>
                  <a:pt x="228636" y="226629"/>
                </a:lnTo>
                <a:lnTo>
                  <a:pt x="228636" y="320355"/>
                </a:lnTo>
                <a:lnTo>
                  <a:pt x="233208" y="318069"/>
                </a:lnTo>
                <a:lnTo>
                  <a:pt x="271710" y="293911"/>
                </a:lnTo>
                <a:lnTo>
                  <a:pt x="279690" y="285148"/>
                </a:lnTo>
                <a:close/>
              </a:path>
            </a:pathLst>
          </a:custGeom>
          <a:solidFill>
            <a:srgbClr val="FEFEFE"/>
          </a:solidFill>
        </p:spPr>
        <p:txBody>
          <a:bodyPr wrap="square" lIns="0" tIns="0" rIns="0" bIns="0" rtlCol="0"/>
          <a:lstStyle/>
          <a:p>
            <a:endParaRPr dirty="0"/>
          </a:p>
        </p:txBody>
      </p:sp>
      <p:sp>
        <p:nvSpPr>
          <p:cNvPr id="13" name="Rectangle 12"/>
          <p:cNvSpPr/>
          <p:nvPr/>
        </p:nvSpPr>
        <p:spPr>
          <a:xfrm>
            <a:off x="6096000" y="6296012"/>
            <a:ext cx="1557093" cy="310341"/>
          </a:xfrm>
          <a:prstGeom prst="rect">
            <a:avLst/>
          </a:prstGeom>
        </p:spPr>
        <p:txBody>
          <a:bodyPr wrap="none">
            <a:spAutoFit/>
          </a:bodyPr>
          <a:lstStyle/>
          <a:p>
            <a:pPr marL="12699">
              <a:lnSpc>
                <a:spcPts val="1739"/>
              </a:lnSpc>
            </a:pPr>
            <a:r>
              <a:rPr lang="en-US" spc="-10" dirty="0">
                <a:solidFill>
                  <a:schemeClr val="bg1"/>
                </a:solidFill>
                <a:cs typeface="Calibri"/>
              </a:rPr>
              <a:t>www.suny.edu</a:t>
            </a:r>
            <a:endParaRPr lang="en-US" dirty="0">
              <a:solidFill>
                <a:schemeClr val="bg1"/>
              </a:solidFill>
              <a:cs typeface="Calibri"/>
            </a:endParaRPr>
          </a:p>
        </p:txBody>
      </p:sp>
      <p:sp>
        <p:nvSpPr>
          <p:cNvPr id="9" name="TextBox 8"/>
          <p:cNvSpPr txBox="1"/>
          <p:nvPr/>
        </p:nvSpPr>
        <p:spPr>
          <a:xfrm>
            <a:off x="838200" y="1219200"/>
            <a:ext cx="7913370" cy="4324261"/>
          </a:xfrm>
          <a:prstGeom prst="rect">
            <a:avLst/>
          </a:prstGeom>
          <a:noFill/>
        </p:spPr>
        <p:txBody>
          <a:bodyPr wrap="square" rtlCol="0">
            <a:spAutoFit/>
          </a:bodyPr>
          <a:lstStyle/>
          <a:p>
            <a:pPr marL="365760" indent="-285750">
              <a:spcAft>
                <a:spcPts val="600"/>
              </a:spcAft>
              <a:buFont typeface="Wingdings" panose="05000000000000000000" pitchFamily="2" charset="2"/>
              <a:buChar char="Ø"/>
            </a:pPr>
            <a:r>
              <a:rPr lang="en-US" sz="2400" dirty="0">
                <a:cs typeface="Arial" panose="020B0604020202020204" pitchFamily="34" charset="0"/>
              </a:rPr>
              <a:t>Ministerial appearances or appearances requesting information, as they are not “representative” appearances</a:t>
            </a:r>
          </a:p>
          <a:p>
            <a:pPr marL="80010">
              <a:spcAft>
                <a:spcPts val="600"/>
              </a:spcAft>
            </a:pPr>
            <a:endParaRPr lang="en-US" sz="2400" dirty="0">
              <a:cs typeface="Arial" panose="020B0604020202020204" pitchFamily="34" charset="0"/>
            </a:endParaRPr>
          </a:p>
          <a:p>
            <a:pPr marL="365760" indent="-285750">
              <a:spcAft>
                <a:spcPts val="600"/>
              </a:spcAft>
              <a:buFont typeface="Wingdings" panose="05000000000000000000" pitchFamily="2" charset="2"/>
              <a:buChar char="Ø"/>
            </a:pPr>
            <a:r>
              <a:rPr lang="en-US" sz="2400" dirty="0">
                <a:cs typeface="Arial" panose="020B0604020202020204" pitchFamily="34" charset="0"/>
              </a:rPr>
              <a:t>Telephone conversations</a:t>
            </a:r>
          </a:p>
          <a:p>
            <a:pPr marL="80010">
              <a:spcAft>
                <a:spcPts val="600"/>
              </a:spcAft>
            </a:pPr>
            <a:endParaRPr lang="en-US" sz="2400" dirty="0">
              <a:cs typeface="Arial" panose="020B0604020202020204" pitchFamily="34" charset="0"/>
            </a:endParaRPr>
          </a:p>
          <a:p>
            <a:pPr marL="365760" indent="-285750">
              <a:spcAft>
                <a:spcPts val="600"/>
              </a:spcAft>
              <a:buFont typeface="Wingdings" panose="05000000000000000000" pitchFamily="2" charset="2"/>
              <a:buChar char="Ø"/>
            </a:pPr>
            <a:r>
              <a:rPr lang="en-US" sz="2400" dirty="0">
                <a:cs typeface="Arial" panose="020B0604020202020204" pitchFamily="34" charset="0"/>
              </a:rPr>
              <a:t>Written communications such as letters, faxes, emails, or the filing of paper applications</a:t>
            </a:r>
          </a:p>
          <a:p>
            <a:pPr marL="80010">
              <a:spcAft>
                <a:spcPts val="600"/>
              </a:spcAft>
            </a:pPr>
            <a:endParaRPr lang="en-US" sz="2400" dirty="0">
              <a:cs typeface="Arial" panose="020B0604020202020204" pitchFamily="34" charset="0"/>
            </a:endParaRPr>
          </a:p>
          <a:p>
            <a:pPr marL="365760" indent="-285750">
              <a:spcAft>
                <a:spcPts val="600"/>
              </a:spcAft>
              <a:buFont typeface="Wingdings" panose="05000000000000000000" pitchFamily="2" charset="2"/>
              <a:buChar char="Ø"/>
            </a:pPr>
            <a:r>
              <a:rPr lang="en-US" sz="2400" dirty="0">
                <a:cs typeface="Arial" panose="020B0604020202020204" pitchFamily="34" charset="0"/>
              </a:rPr>
              <a:t>Appearances regarding legislation or the budget.</a:t>
            </a:r>
          </a:p>
          <a:p>
            <a:pPr marL="80010">
              <a:spcAft>
                <a:spcPts val="600"/>
              </a:spcAft>
            </a:pPr>
            <a:endParaRPr lang="en-US" sz="2400" dirty="0">
              <a:cs typeface="Arial" panose="020B0604020202020204" pitchFamily="34" charset="0"/>
            </a:endParaRPr>
          </a:p>
        </p:txBody>
      </p:sp>
    </p:spTree>
    <p:extLst>
      <p:ext uri="{BB962C8B-B14F-4D97-AF65-F5344CB8AC3E}">
        <p14:creationId xmlns:p14="http://schemas.microsoft.com/office/powerpoint/2010/main" val="261657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94370" cy="353943"/>
          </a:xfrm>
        </p:spPr>
        <p:txBody>
          <a:bodyPr/>
          <a:lstStyle/>
          <a:p>
            <a:r>
              <a:rPr lang="en-US" dirty="0"/>
              <a:t>Exclusions</a:t>
            </a:r>
          </a:p>
        </p:txBody>
      </p:sp>
      <p:sp>
        <p:nvSpPr>
          <p:cNvPr id="5" name="Slide Number Placeholder 4"/>
          <p:cNvSpPr>
            <a:spLocks noGrp="1"/>
          </p:cNvSpPr>
          <p:nvPr>
            <p:ph type="sldNum" sz="quarter" idx="7"/>
          </p:nvPr>
        </p:nvSpPr>
        <p:spPr/>
        <p:txBody>
          <a:bodyPr/>
          <a:lstStyle/>
          <a:p>
            <a:fld id="{B6F15528-21DE-4FAA-801E-634DDDAF4B2B}" type="slidenum">
              <a:rPr lang="en-US" smtClean="0"/>
              <a:pPr/>
              <a:t>19</a:t>
            </a:fld>
            <a:endParaRPr lang="en-US" dirty="0"/>
          </a:p>
        </p:txBody>
      </p:sp>
      <p:sp>
        <p:nvSpPr>
          <p:cNvPr id="11" name="object 8"/>
          <p:cNvSpPr/>
          <p:nvPr/>
        </p:nvSpPr>
        <p:spPr>
          <a:xfrm>
            <a:off x="9344407" y="6270543"/>
            <a:ext cx="449580" cy="318135"/>
          </a:xfrm>
          <a:custGeom>
            <a:avLst/>
            <a:gdLst/>
            <a:ahLst/>
            <a:cxnLst/>
            <a:rect l="l" t="t" r="r" b="b"/>
            <a:pathLst>
              <a:path w="449579" h="318134">
                <a:moveTo>
                  <a:pt x="449580" y="158453"/>
                </a:moveTo>
                <a:lnTo>
                  <a:pt x="449437" y="115602"/>
                </a:lnTo>
                <a:lnTo>
                  <a:pt x="445722" y="71335"/>
                </a:lnTo>
                <a:lnTo>
                  <a:pt x="425767" y="24246"/>
                </a:lnTo>
                <a:lnTo>
                  <a:pt x="358521" y="4136"/>
                </a:lnTo>
                <a:lnTo>
                  <a:pt x="299656" y="1195"/>
                </a:lnTo>
                <a:lnTo>
                  <a:pt x="247364" y="112"/>
                </a:lnTo>
                <a:lnTo>
                  <a:pt x="202215" y="0"/>
                </a:lnTo>
                <a:lnTo>
                  <a:pt x="142744" y="112"/>
                </a:lnTo>
                <a:lnTo>
                  <a:pt x="97059" y="1195"/>
                </a:lnTo>
                <a:lnTo>
                  <a:pt x="48768" y="9863"/>
                </a:lnTo>
                <a:lnTo>
                  <a:pt x="14906" y="35902"/>
                </a:lnTo>
                <a:lnTo>
                  <a:pt x="3857" y="81622"/>
                </a:lnTo>
                <a:lnTo>
                  <a:pt x="142" y="146463"/>
                </a:lnTo>
                <a:lnTo>
                  <a:pt x="0" y="158453"/>
                </a:lnTo>
                <a:lnTo>
                  <a:pt x="142" y="201744"/>
                </a:lnTo>
                <a:lnTo>
                  <a:pt x="3857" y="246321"/>
                </a:lnTo>
                <a:lnTo>
                  <a:pt x="23812" y="293136"/>
                </a:lnTo>
                <a:lnTo>
                  <a:pt x="91059" y="313532"/>
                </a:lnTo>
                <a:lnTo>
                  <a:pt x="149923" y="316473"/>
                </a:lnTo>
                <a:lnTo>
                  <a:pt x="179070" y="317077"/>
                </a:lnTo>
                <a:lnTo>
                  <a:pt x="179070" y="91397"/>
                </a:lnTo>
                <a:lnTo>
                  <a:pt x="296418" y="158453"/>
                </a:lnTo>
                <a:lnTo>
                  <a:pt x="296418" y="317576"/>
                </a:lnTo>
                <a:lnTo>
                  <a:pt x="306835" y="317556"/>
                </a:lnTo>
                <a:lnTo>
                  <a:pt x="352520" y="316473"/>
                </a:lnTo>
                <a:lnTo>
                  <a:pt x="400812" y="307805"/>
                </a:lnTo>
                <a:lnTo>
                  <a:pt x="434673" y="281659"/>
                </a:lnTo>
                <a:lnTo>
                  <a:pt x="445722" y="235927"/>
                </a:lnTo>
                <a:lnTo>
                  <a:pt x="449437" y="170562"/>
                </a:lnTo>
                <a:lnTo>
                  <a:pt x="449580" y="158453"/>
                </a:lnTo>
                <a:close/>
              </a:path>
              <a:path w="449579" h="318134">
                <a:moveTo>
                  <a:pt x="296418" y="317576"/>
                </a:moveTo>
                <a:lnTo>
                  <a:pt x="296418" y="158453"/>
                </a:lnTo>
                <a:lnTo>
                  <a:pt x="179070" y="225509"/>
                </a:lnTo>
                <a:lnTo>
                  <a:pt x="179070" y="317077"/>
                </a:lnTo>
                <a:lnTo>
                  <a:pt x="202215" y="317556"/>
                </a:lnTo>
                <a:lnTo>
                  <a:pt x="296418" y="317576"/>
                </a:lnTo>
                <a:close/>
              </a:path>
            </a:pathLst>
          </a:custGeom>
          <a:solidFill>
            <a:srgbClr val="FEFEFE"/>
          </a:solidFill>
        </p:spPr>
        <p:txBody>
          <a:bodyPr wrap="square" lIns="0" tIns="0" rIns="0" bIns="0" rtlCol="0"/>
          <a:lstStyle/>
          <a:p>
            <a:endParaRPr dirty="0"/>
          </a:p>
        </p:txBody>
      </p:sp>
      <p:sp>
        <p:nvSpPr>
          <p:cNvPr id="12" name="object 7"/>
          <p:cNvSpPr/>
          <p:nvPr/>
        </p:nvSpPr>
        <p:spPr>
          <a:xfrm>
            <a:off x="7733503" y="6267898"/>
            <a:ext cx="330835" cy="333375"/>
          </a:xfrm>
          <a:custGeom>
            <a:avLst/>
            <a:gdLst/>
            <a:ahLst/>
            <a:cxnLst/>
            <a:rect l="l" t="t" r="r" b="b"/>
            <a:pathLst>
              <a:path w="330834" h="333375">
                <a:moveTo>
                  <a:pt x="330525" y="178641"/>
                </a:moveTo>
                <a:lnTo>
                  <a:pt x="327696" y="132903"/>
                </a:lnTo>
                <a:lnTo>
                  <a:pt x="313391" y="91240"/>
                </a:lnTo>
                <a:lnTo>
                  <a:pt x="289201" y="55631"/>
                </a:lnTo>
                <a:lnTo>
                  <a:pt x="256925" y="27557"/>
                </a:lnTo>
                <a:lnTo>
                  <a:pt x="218363" y="8500"/>
                </a:lnTo>
                <a:lnTo>
                  <a:pt x="175677" y="13"/>
                </a:lnTo>
                <a:lnTo>
                  <a:pt x="174534" y="0"/>
                </a:lnTo>
                <a:lnTo>
                  <a:pt x="129576" y="3363"/>
                </a:lnTo>
                <a:lnTo>
                  <a:pt x="81363" y="21706"/>
                </a:lnTo>
                <a:lnTo>
                  <a:pt x="42330" y="52814"/>
                </a:lnTo>
                <a:lnTo>
                  <a:pt x="14526" y="93724"/>
                </a:lnTo>
                <a:lnTo>
                  <a:pt x="0" y="141474"/>
                </a:lnTo>
                <a:lnTo>
                  <a:pt x="798" y="193101"/>
                </a:lnTo>
                <a:lnTo>
                  <a:pt x="12478" y="233844"/>
                </a:lnTo>
                <a:lnTo>
                  <a:pt x="32516" y="268158"/>
                </a:lnTo>
                <a:lnTo>
                  <a:pt x="60698" y="296185"/>
                </a:lnTo>
                <a:lnTo>
                  <a:pt x="96810" y="318069"/>
                </a:lnTo>
                <a:lnTo>
                  <a:pt x="129576" y="329109"/>
                </a:lnTo>
                <a:lnTo>
                  <a:pt x="129576" y="173289"/>
                </a:lnTo>
                <a:lnTo>
                  <a:pt x="175296" y="173289"/>
                </a:lnTo>
                <a:lnTo>
                  <a:pt x="175677" y="129093"/>
                </a:lnTo>
                <a:lnTo>
                  <a:pt x="196918" y="81468"/>
                </a:lnTo>
                <a:lnTo>
                  <a:pt x="238233" y="66300"/>
                </a:lnTo>
                <a:lnTo>
                  <a:pt x="249972" y="66349"/>
                </a:lnTo>
                <a:lnTo>
                  <a:pt x="257140" y="66728"/>
                </a:lnTo>
                <a:lnTo>
                  <a:pt x="266736" y="67371"/>
                </a:lnTo>
                <a:lnTo>
                  <a:pt x="272070" y="67371"/>
                </a:lnTo>
                <a:lnTo>
                  <a:pt x="276928" y="68065"/>
                </a:lnTo>
                <a:lnTo>
                  <a:pt x="282738" y="68133"/>
                </a:lnTo>
                <a:lnTo>
                  <a:pt x="282738" y="281801"/>
                </a:lnTo>
                <a:lnTo>
                  <a:pt x="301471" y="261230"/>
                </a:lnTo>
                <a:lnTo>
                  <a:pt x="321429" y="222112"/>
                </a:lnTo>
                <a:lnTo>
                  <a:pt x="330525" y="178641"/>
                </a:lnTo>
                <a:close/>
              </a:path>
              <a:path w="330834" h="333375">
                <a:moveTo>
                  <a:pt x="175296" y="333309"/>
                </a:moveTo>
                <a:lnTo>
                  <a:pt x="175296" y="226629"/>
                </a:lnTo>
                <a:lnTo>
                  <a:pt x="174534" y="225867"/>
                </a:lnTo>
                <a:lnTo>
                  <a:pt x="129576" y="225867"/>
                </a:lnTo>
                <a:lnTo>
                  <a:pt x="129576" y="329109"/>
                </a:lnTo>
                <a:lnTo>
                  <a:pt x="132624" y="329880"/>
                </a:lnTo>
                <a:lnTo>
                  <a:pt x="151460" y="332214"/>
                </a:lnTo>
                <a:lnTo>
                  <a:pt x="170724" y="332547"/>
                </a:lnTo>
                <a:lnTo>
                  <a:pt x="173010" y="332547"/>
                </a:lnTo>
                <a:lnTo>
                  <a:pt x="175296" y="333309"/>
                </a:lnTo>
                <a:close/>
              </a:path>
              <a:path w="330834" h="333375">
                <a:moveTo>
                  <a:pt x="282738" y="281801"/>
                </a:moveTo>
                <a:lnTo>
                  <a:pt x="282738" y="115377"/>
                </a:lnTo>
                <a:lnTo>
                  <a:pt x="249972" y="115377"/>
                </a:lnTo>
                <a:lnTo>
                  <a:pt x="241173" y="116782"/>
                </a:lnTo>
                <a:lnTo>
                  <a:pt x="234446" y="120902"/>
                </a:lnTo>
                <a:lnTo>
                  <a:pt x="230148" y="127593"/>
                </a:lnTo>
                <a:lnTo>
                  <a:pt x="228636" y="136713"/>
                </a:lnTo>
                <a:lnTo>
                  <a:pt x="228636" y="172527"/>
                </a:lnTo>
                <a:lnTo>
                  <a:pt x="229398" y="174051"/>
                </a:lnTo>
                <a:lnTo>
                  <a:pt x="234446" y="173943"/>
                </a:lnTo>
                <a:lnTo>
                  <a:pt x="242983" y="173611"/>
                </a:lnTo>
                <a:lnTo>
                  <a:pt x="249972" y="173468"/>
                </a:lnTo>
                <a:lnTo>
                  <a:pt x="257140" y="173372"/>
                </a:lnTo>
                <a:lnTo>
                  <a:pt x="277404" y="173289"/>
                </a:lnTo>
                <a:lnTo>
                  <a:pt x="278166" y="174051"/>
                </a:lnTo>
                <a:lnTo>
                  <a:pt x="279690" y="174051"/>
                </a:lnTo>
                <a:lnTo>
                  <a:pt x="279690" y="285148"/>
                </a:lnTo>
                <a:lnTo>
                  <a:pt x="282738" y="281801"/>
                </a:lnTo>
                <a:close/>
              </a:path>
              <a:path w="330834" h="333375">
                <a:moveTo>
                  <a:pt x="279690" y="285148"/>
                </a:moveTo>
                <a:lnTo>
                  <a:pt x="279690" y="174051"/>
                </a:lnTo>
                <a:lnTo>
                  <a:pt x="278416" y="186493"/>
                </a:lnTo>
                <a:lnTo>
                  <a:pt x="276928" y="198721"/>
                </a:lnTo>
                <a:lnTo>
                  <a:pt x="273594" y="222819"/>
                </a:lnTo>
                <a:lnTo>
                  <a:pt x="273594" y="225105"/>
                </a:lnTo>
                <a:lnTo>
                  <a:pt x="272070" y="225867"/>
                </a:lnTo>
                <a:lnTo>
                  <a:pt x="229398" y="225867"/>
                </a:lnTo>
                <a:lnTo>
                  <a:pt x="228636" y="226629"/>
                </a:lnTo>
                <a:lnTo>
                  <a:pt x="228636" y="320355"/>
                </a:lnTo>
                <a:lnTo>
                  <a:pt x="233208" y="318069"/>
                </a:lnTo>
                <a:lnTo>
                  <a:pt x="271710" y="293911"/>
                </a:lnTo>
                <a:lnTo>
                  <a:pt x="279690" y="285148"/>
                </a:lnTo>
                <a:close/>
              </a:path>
            </a:pathLst>
          </a:custGeom>
          <a:solidFill>
            <a:srgbClr val="FEFEFE"/>
          </a:solidFill>
        </p:spPr>
        <p:txBody>
          <a:bodyPr wrap="square" lIns="0" tIns="0" rIns="0" bIns="0" rtlCol="0"/>
          <a:lstStyle/>
          <a:p>
            <a:endParaRPr dirty="0"/>
          </a:p>
        </p:txBody>
      </p:sp>
      <p:sp>
        <p:nvSpPr>
          <p:cNvPr id="13" name="Rectangle 12"/>
          <p:cNvSpPr/>
          <p:nvPr/>
        </p:nvSpPr>
        <p:spPr>
          <a:xfrm>
            <a:off x="6096000" y="6296012"/>
            <a:ext cx="1557093" cy="310341"/>
          </a:xfrm>
          <a:prstGeom prst="rect">
            <a:avLst/>
          </a:prstGeom>
        </p:spPr>
        <p:txBody>
          <a:bodyPr wrap="none">
            <a:spAutoFit/>
          </a:bodyPr>
          <a:lstStyle/>
          <a:p>
            <a:pPr marL="12699">
              <a:lnSpc>
                <a:spcPts val="1739"/>
              </a:lnSpc>
            </a:pPr>
            <a:r>
              <a:rPr lang="en-US" spc="-10" dirty="0">
                <a:solidFill>
                  <a:schemeClr val="bg1"/>
                </a:solidFill>
                <a:cs typeface="Calibri"/>
              </a:rPr>
              <a:t>www.suny.edu</a:t>
            </a:r>
            <a:endParaRPr lang="en-US" dirty="0">
              <a:solidFill>
                <a:schemeClr val="bg1"/>
              </a:solidFill>
              <a:cs typeface="Calibri"/>
            </a:endParaRPr>
          </a:p>
        </p:txBody>
      </p:sp>
      <p:sp>
        <p:nvSpPr>
          <p:cNvPr id="9" name="TextBox 8"/>
          <p:cNvSpPr txBox="1"/>
          <p:nvPr/>
        </p:nvSpPr>
        <p:spPr>
          <a:xfrm>
            <a:off x="838200" y="1219200"/>
            <a:ext cx="7913370" cy="4909036"/>
          </a:xfrm>
          <a:prstGeom prst="rect">
            <a:avLst/>
          </a:prstGeom>
          <a:noFill/>
        </p:spPr>
        <p:txBody>
          <a:bodyPr wrap="square" rtlCol="0">
            <a:spAutoFit/>
          </a:bodyPr>
          <a:lstStyle/>
          <a:p>
            <a:pPr marL="365760" indent="-285750">
              <a:spcAft>
                <a:spcPts val="600"/>
              </a:spcAft>
              <a:buFont typeface="Wingdings" panose="05000000000000000000" pitchFamily="2" charset="2"/>
              <a:buChar char="Ø"/>
            </a:pPr>
            <a:r>
              <a:rPr lang="en-US" sz="2400" dirty="0">
                <a:cs typeface="Arial" panose="020B0604020202020204" pitchFamily="34" charset="0"/>
              </a:rPr>
              <a:t>Appearances related to individuals or matters that are treated by a state entity as confidential pursuant to federal or state statute, rule, or regulation</a:t>
            </a:r>
          </a:p>
          <a:p>
            <a:pPr marL="365760" indent="-285750">
              <a:spcAft>
                <a:spcPts val="600"/>
              </a:spcAft>
              <a:buFont typeface="Wingdings" panose="05000000000000000000" pitchFamily="2" charset="2"/>
              <a:buChar char="Ø"/>
            </a:pPr>
            <a:endParaRPr lang="en-US" sz="2400" dirty="0">
              <a:cs typeface="Arial" panose="020B0604020202020204" pitchFamily="34" charset="0"/>
            </a:endParaRPr>
          </a:p>
          <a:p>
            <a:pPr marL="365760" indent="-285750">
              <a:spcAft>
                <a:spcPts val="600"/>
              </a:spcAft>
              <a:buFont typeface="Wingdings" panose="05000000000000000000" pitchFamily="2" charset="2"/>
              <a:buChar char="Ø"/>
            </a:pPr>
            <a:r>
              <a:rPr lang="en-US" sz="2400" dirty="0">
                <a:cs typeface="Arial" panose="020B0604020202020204" pitchFamily="34" charset="0"/>
              </a:rPr>
              <a:t>Appearances that if disclosed could endanger the life or safety of any person</a:t>
            </a:r>
          </a:p>
          <a:p>
            <a:pPr marL="80010">
              <a:spcAft>
                <a:spcPts val="600"/>
              </a:spcAft>
            </a:pPr>
            <a:endParaRPr lang="en-US" sz="2400" dirty="0">
              <a:cs typeface="Arial" panose="020B0604020202020204" pitchFamily="34" charset="0"/>
            </a:endParaRPr>
          </a:p>
          <a:p>
            <a:pPr marL="365760" indent="-285750">
              <a:spcAft>
                <a:spcPts val="600"/>
              </a:spcAft>
              <a:buFont typeface="Wingdings" panose="05000000000000000000" pitchFamily="2" charset="2"/>
              <a:buChar char="Ø"/>
            </a:pPr>
            <a:r>
              <a:rPr lang="en-US" sz="2400" dirty="0">
                <a:cs typeface="Arial" panose="020B0604020202020204" pitchFamily="34" charset="0"/>
              </a:rPr>
              <a:t>Participation in meetings which are open to the public, such as conferences or meetings subject to the Open Meetings Law or where a record of the meeting is otherwise publicly available</a:t>
            </a:r>
          </a:p>
          <a:p>
            <a:pPr marL="80010">
              <a:spcAft>
                <a:spcPts val="600"/>
              </a:spcAft>
            </a:pPr>
            <a:endParaRPr lang="en-US" sz="2400" dirty="0">
              <a:cs typeface="Arial" panose="020B0604020202020204" pitchFamily="34" charset="0"/>
            </a:endParaRPr>
          </a:p>
        </p:txBody>
      </p:sp>
    </p:spTree>
    <p:extLst>
      <p:ext uri="{BB962C8B-B14F-4D97-AF65-F5344CB8AC3E}">
        <p14:creationId xmlns:p14="http://schemas.microsoft.com/office/powerpoint/2010/main" val="2007342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94370" cy="353943"/>
          </a:xfrm>
        </p:spPr>
        <p:txBody>
          <a:bodyPr/>
          <a:lstStyle/>
          <a:p>
            <a:r>
              <a:rPr lang="en-US" dirty="0"/>
              <a:t>Project Sunlight</a:t>
            </a:r>
          </a:p>
        </p:txBody>
      </p:sp>
      <p:sp>
        <p:nvSpPr>
          <p:cNvPr id="5" name="Slide Number Placeholder 4"/>
          <p:cNvSpPr>
            <a:spLocks noGrp="1"/>
          </p:cNvSpPr>
          <p:nvPr>
            <p:ph type="sldNum" sz="quarter" idx="7"/>
          </p:nvPr>
        </p:nvSpPr>
        <p:spPr/>
        <p:txBody>
          <a:bodyPr/>
          <a:lstStyle/>
          <a:p>
            <a:fld id="{B6F15528-21DE-4FAA-801E-634DDDAF4B2B}" type="slidenum">
              <a:rPr lang="en-US" smtClean="0"/>
              <a:pPr/>
              <a:t>2</a:t>
            </a:fld>
            <a:endParaRPr lang="en-US" dirty="0"/>
          </a:p>
        </p:txBody>
      </p:sp>
      <p:sp>
        <p:nvSpPr>
          <p:cNvPr id="11" name="object 8"/>
          <p:cNvSpPr/>
          <p:nvPr/>
        </p:nvSpPr>
        <p:spPr>
          <a:xfrm>
            <a:off x="9344407" y="6270543"/>
            <a:ext cx="449580" cy="318135"/>
          </a:xfrm>
          <a:custGeom>
            <a:avLst/>
            <a:gdLst/>
            <a:ahLst/>
            <a:cxnLst/>
            <a:rect l="l" t="t" r="r" b="b"/>
            <a:pathLst>
              <a:path w="449579" h="318134">
                <a:moveTo>
                  <a:pt x="449580" y="158453"/>
                </a:moveTo>
                <a:lnTo>
                  <a:pt x="449437" y="115602"/>
                </a:lnTo>
                <a:lnTo>
                  <a:pt x="445722" y="71335"/>
                </a:lnTo>
                <a:lnTo>
                  <a:pt x="425767" y="24246"/>
                </a:lnTo>
                <a:lnTo>
                  <a:pt x="358521" y="4136"/>
                </a:lnTo>
                <a:lnTo>
                  <a:pt x="299656" y="1195"/>
                </a:lnTo>
                <a:lnTo>
                  <a:pt x="247364" y="112"/>
                </a:lnTo>
                <a:lnTo>
                  <a:pt x="202215" y="0"/>
                </a:lnTo>
                <a:lnTo>
                  <a:pt x="142744" y="112"/>
                </a:lnTo>
                <a:lnTo>
                  <a:pt x="97059" y="1195"/>
                </a:lnTo>
                <a:lnTo>
                  <a:pt x="48768" y="9863"/>
                </a:lnTo>
                <a:lnTo>
                  <a:pt x="14906" y="35902"/>
                </a:lnTo>
                <a:lnTo>
                  <a:pt x="3857" y="81622"/>
                </a:lnTo>
                <a:lnTo>
                  <a:pt x="142" y="146463"/>
                </a:lnTo>
                <a:lnTo>
                  <a:pt x="0" y="158453"/>
                </a:lnTo>
                <a:lnTo>
                  <a:pt x="142" y="201744"/>
                </a:lnTo>
                <a:lnTo>
                  <a:pt x="3857" y="246321"/>
                </a:lnTo>
                <a:lnTo>
                  <a:pt x="23812" y="293136"/>
                </a:lnTo>
                <a:lnTo>
                  <a:pt x="91059" y="313532"/>
                </a:lnTo>
                <a:lnTo>
                  <a:pt x="149923" y="316473"/>
                </a:lnTo>
                <a:lnTo>
                  <a:pt x="179070" y="317077"/>
                </a:lnTo>
                <a:lnTo>
                  <a:pt x="179070" y="91397"/>
                </a:lnTo>
                <a:lnTo>
                  <a:pt x="296418" y="158453"/>
                </a:lnTo>
                <a:lnTo>
                  <a:pt x="296418" y="317576"/>
                </a:lnTo>
                <a:lnTo>
                  <a:pt x="306835" y="317556"/>
                </a:lnTo>
                <a:lnTo>
                  <a:pt x="352520" y="316473"/>
                </a:lnTo>
                <a:lnTo>
                  <a:pt x="400812" y="307805"/>
                </a:lnTo>
                <a:lnTo>
                  <a:pt x="434673" y="281659"/>
                </a:lnTo>
                <a:lnTo>
                  <a:pt x="445722" y="235927"/>
                </a:lnTo>
                <a:lnTo>
                  <a:pt x="449437" y="170562"/>
                </a:lnTo>
                <a:lnTo>
                  <a:pt x="449580" y="158453"/>
                </a:lnTo>
                <a:close/>
              </a:path>
              <a:path w="449579" h="318134">
                <a:moveTo>
                  <a:pt x="296418" y="317576"/>
                </a:moveTo>
                <a:lnTo>
                  <a:pt x="296418" y="158453"/>
                </a:lnTo>
                <a:lnTo>
                  <a:pt x="179070" y="225509"/>
                </a:lnTo>
                <a:lnTo>
                  <a:pt x="179070" y="317077"/>
                </a:lnTo>
                <a:lnTo>
                  <a:pt x="202215" y="317556"/>
                </a:lnTo>
                <a:lnTo>
                  <a:pt x="296418" y="317576"/>
                </a:lnTo>
                <a:close/>
              </a:path>
            </a:pathLst>
          </a:custGeom>
          <a:solidFill>
            <a:srgbClr val="FEFEFE"/>
          </a:solidFill>
        </p:spPr>
        <p:txBody>
          <a:bodyPr wrap="square" lIns="0" tIns="0" rIns="0" bIns="0" rtlCol="0"/>
          <a:lstStyle/>
          <a:p>
            <a:endParaRPr dirty="0"/>
          </a:p>
        </p:txBody>
      </p:sp>
      <p:sp>
        <p:nvSpPr>
          <p:cNvPr id="12" name="object 7"/>
          <p:cNvSpPr/>
          <p:nvPr/>
        </p:nvSpPr>
        <p:spPr>
          <a:xfrm>
            <a:off x="7733503" y="6267898"/>
            <a:ext cx="330835" cy="333375"/>
          </a:xfrm>
          <a:custGeom>
            <a:avLst/>
            <a:gdLst/>
            <a:ahLst/>
            <a:cxnLst/>
            <a:rect l="l" t="t" r="r" b="b"/>
            <a:pathLst>
              <a:path w="330834" h="333375">
                <a:moveTo>
                  <a:pt x="330525" y="178641"/>
                </a:moveTo>
                <a:lnTo>
                  <a:pt x="327696" y="132903"/>
                </a:lnTo>
                <a:lnTo>
                  <a:pt x="313391" y="91240"/>
                </a:lnTo>
                <a:lnTo>
                  <a:pt x="289201" y="55631"/>
                </a:lnTo>
                <a:lnTo>
                  <a:pt x="256925" y="27557"/>
                </a:lnTo>
                <a:lnTo>
                  <a:pt x="218363" y="8500"/>
                </a:lnTo>
                <a:lnTo>
                  <a:pt x="175677" y="13"/>
                </a:lnTo>
                <a:lnTo>
                  <a:pt x="174534" y="0"/>
                </a:lnTo>
                <a:lnTo>
                  <a:pt x="129576" y="3363"/>
                </a:lnTo>
                <a:lnTo>
                  <a:pt x="81363" y="21706"/>
                </a:lnTo>
                <a:lnTo>
                  <a:pt x="42330" y="52814"/>
                </a:lnTo>
                <a:lnTo>
                  <a:pt x="14526" y="93724"/>
                </a:lnTo>
                <a:lnTo>
                  <a:pt x="0" y="141474"/>
                </a:lnTo>
                <a:lnTo>
                  <a:pt x="798" y="193101"/>
                </a:lnTo>
                <a:lnTo>
                  <a:pt x="12478" y="233844"/>
                </a:lnTo>
                <a:lnTo>
                  <a:pt x="32516" y="268158"/>
                </a:lnTo>
                <a:lnTo>
                  <a:pt x="60698" y="296185"/>
                </a:lnTo>
                <a:lnTo>
                  <a:pt x="96810" y="318069"/>
                </a:lnTo>
                <a:lnTo>
                  <a:pt x="129576" y="329109"/>
                </a:lnTo>
                <a:lnTo>
                  <a:pt x="129576" y="173289"/>
                </a:lnTo>
                <a:lnTo>
                  <a:pt x="175296" y="173289"/>
                </a:lnTo>
                <a:lnTo>
                  <a:pt x="175677" y="129093"/>
                </a:lnTo>
                <a:lnTo>
                  <a:pt x="196918" y="81468"/>
                </a:lnTo>
                <a:lnTo>
                  <a:pt x="238233" y="66300"/>
                </a:lnTo>
                <a:lnTo>
                  <a:pt x="249972" y="66349"/>
                </a:lnTo>
                <a:lnTo>
                  <a:pt x="257140" y="66728"/>
                </a:lnTo>
                <a:lnTo>
                  <a:pt x="266736" y="67371"/>
                </a:lnTo>
                <a:lnTo>
                  <a:pt x="272070" y="67371"/>
                </a:lnTo>
                <a:lnTo>
                  <a:pt x="276928" y="68065"/>
                </a:lnTo>
                <a:lnTo>
                  <a:pt x="282738" y="68133"/>
                </a:lnTo>
                <a:lnTo>
                  <a:pt x="282738" y="281801"/>
                </a:lnTo>
                <a:lnTo>
                  <a:pt x="301471" y="261230"/>
                </a:lnTo>
                <a:lnTo>
                  <a:pt x="321429" y="222112"/>
                </a:lnTo>
                <a:lnTo>
                  <a:pt x="330525" y="178641"/>
                </a:lnTo>
                <a:close/>
              </a:path>
              <a:path w="330834" h="333375">
                <a:moveTo>
                  <a:pt x="175296" y="333309"/>
                </a:moveTo>
                <a:lnTo>
                  <a:pt x="175296" y="226629"/>
                </a:lnTo>
                <a:lnTo>
                  <a:pt x="174534" y="225867"/>
                </a:lnTo>
                <a:lnTo>
                  <a:pt x="129576" y="225867"/>
                </a:lnTo>
                <a:lnTo>
                  <a:pt x="129576" y="329109"/>
                </a:lnTo>
                <a:lnTo>
                  <a:pt x="132624" y="329880"/>
                </a:lnTo>
                <a:lnTo>
                  <a:pt x="151460" y="332214"/>
                </a:lnTo>
                <a:lnTo>
                  <a:pt x="170724" y="332547"/>
                </a:lnTo>
                <a:lnTo>
                  <a:pt x="173010" y="332547"/>
                </a:lnTo>
                <a:lnTo>
                  <a:pt x="175296" y="333309"/>
                </a:lnTo>
                <a:close/>
              </a:path>
              <a:path w="330834" h="333375">
                <a:moveTo>
                  <a:pt x="282738" y="281801"/>
                </a:moveTo>
                <a:lnTo>
                  <a:pt x="282738" y="115377"/>
                </a:lnTo>
                <a:lnTo>
                  <a:pt x="249972" y="115377"/>
                </a:lnTo>
                <a:lnTo>
                  <a:pt x="241173" y="116782"/>
                </a:lnTo>
                <a:lnTo>
                  <a:pt x="234446" y="120902"/>
                </a:lnTo>
                <a:lnTo>
                  <a:pt x="230148" y="127593"/>
                </a:lnTo>
                <a:lnTo>
                  <a:pt x="228636" y="136713"/>
                </a:lnTo>
                <a:lnTo>
                  <a:pt x="228636" y="172527"/>
                </a:lnTo>
                <a:lnTo>
                  <a:pt x="229398" y="174051"/>
                </a:lnTo>
                <a:lnTo>
                  <a:pt x="234446" y="173943"/>
                </a:lnTo>
                <a:lnTo>
                  <a:pt x="242983" y="173611"/>
                </a:lnTo>
                <a:lnTo>
                  <a:pt x="249972" y="173468"/>
                </a:lnTo>
                <a:lnTo>
                  <a:pt x="257140" y="173372"/>
                </a:lnTo>
                <a:lnTo>
                  <a:pt x="277404" y="173289"/>
                </a:lnTo>
                <a:lnTo>
                  <a:pt x="278166" y="174051"/>
                </a:lnTo>
                <a:lnTo>
                  <a:pt x="279690" y="174051"/>
                </a:lnTo>
                <a:lnTo>
                  <a:pt x="279690" y="285148"/>
                </a:lnTo>
                <a:lnTo>
                  <a:pt x="282738" y="281801"/>
                </a:lnTo>
                <a:close/>
              </a:path>
              <a:path w="330834" h="333375">
                <a:moveTo>
                  <a:pt x="279690" y="285148"/>
                </a:moveTo>
                <a:lnTo>
                  <a:pt x="279690" y="174051"/>
                </a:lnTo>
                <a:lnTo>
                  <a:pt x="278416" y="186493"/>
                </a:lnTo>
                <a:lnTo>
                  <a:pt x="276928" y="198721"/>
                </a:lnTo>
                <a:lnTo>
                  <a:pt x="273594" y="222819"/>
                </a:lnTo>
                <a:lnTo>
                  <a:pt x="273594" y="225105"/>
                </a:lnTo>
                <a:lnTo>
                  <a:pt x="272070" y="225867"/>
                </a:lnTo>
                <a:lnTo>
                  <a:pt x="229398" y="225867"/>
                </a:lnTo>
                <a:lnTo>
                  <a:pt x="228636" y="226629"/>
                </a:lnTo>
                <a:lnTo>
                  <a:pt x="228636" y="320355"/>
                </a:lnTo>
                <a:lnTo>
                  <a:pt x="233208" y="318069"/>
                </a:lnTo>
                <a:lnTo>
                  <a:pt x="271710" y="293911"/>
                </a:lnTo>
                <a:lnTo>
                  <a:pt x="279690" y="285148"/>
                </a:lnTo>
                <a:close/>
              </a:path>
            </a:pathLst>
          </a:custGeom>
          <a:solidFill>
            <a:srgbClr val="FEFEFE"/>
          </a:solidFill>
        </p:spPr>
        <p:txBody>
          <a:bodyPr wrap="square" lIns="0" tIns="0" rIns="0" bIns="0" rtlCol="0"/>
          <a:lstStyle/>
          <a:p>
            <a:endParaRPr dirty="0"/>
          </a:p>
        </p:txBody>
      </p:sp>
      <p:sp>
        <p:nvSpPr>
          <p:cNvPr id="13" name="Rectangle 12"/>
          <p:cNvSpPr/>
          <p:nvPr/>
        </p:nvSpPr>
        <p:spPr>
          <a:xfrm>
            <a:off x="6096000" y="6296012"/>
            <a:ext cx="1557093" cy="310341"/>
          </a:xfrm>
          <a:prstGeom prst="rect">
            <a:avLst/>
          </a:prstGeom>
        </p:spPr>
        <p:txBody>
          <a:bodyPr wrap="none">
            <a:spAutoFit/>
          </a:bodyPr>
          <a:lstStyle/>
          <a:p>
            <a:pPr marL="12699">
              <a:lnSpc>
                <a:spcPts val="1739"/>
              </a:lnSpc>
            </a:pPr>
            <a:r>
              <a:rPr lang="en-US" spc="-10" dirty="0">
                <a:solidFill>
                  <a:schemeClr val="bg1"/>
                </a:solidFill>
                <a:cs typeface="Calibri"/>
              </a:rPr>
              <a:t>www.suny.edu</a:t>
            </a:r>
            <a:endParaRPr lang="en-US" dirty="0">
              <a:solidFill>
                <a:schemeClr val="bg1"/>
              </a:solidFill>
              <a:cs typeface="Calibri"/>
            </a:endParaRPr>
          </a:p>
        </p:txBody>
      </p:sp>
      <p:sp>
        <p:nvSpPr>
          <p:cNvPr id="8" name="TextBox 7"/>
          <p:cNvSpPr txBox="1"/>
          <p:nvPr/>
        </p:nvSpPr>
        <p:spPr>
          <a:xfrm>
            <a:off x="609600" y="1433125"/>
            <a:ext cx="8839200" cy="2554545"/>
          </a:xfrm>
          <a:prstGeom prst="rect">
            <a:avLst/>
          </a:prstGeom>
          <a:noFill/>
        </p:spPr>
        <p:txBody>
          <a:bodyPr wrap="square" rtlCol="0">
            <a:spAutoFit/>
          </a:bodyPr>
          <a:lstStyle/>
          <a:p>
            <a:pPr marL="365760" indent="-285750">
              <a:spcAft>
                <a:spcPts val="1200"/>
              </a:spcAft>
              <a:buFont typeface="Wingdings" panose="05000000000000000000" pitchFamily="2" charset="2"/>
              <a:buChar char="Ø"/>
            </a:pPr>
            <a:r>
              <a:rPr lang="en-US" sz="2400" dirty="0">
                <a:latin typeface="+mj-lt"/>
                <a:cs typeface="Arial" panose="020B0604020202020204" pitchFamily="34" charset="0"/>
              </a:rPr>
              <a:t>What is it?</a:t>
            </a:r>
          </a:p>
          <a:p>
            <a:pPr marL="365760" indent="-285750">
              <a:spcAft>
                <a:spcPts val="1200"/>
              </a:spcAft>
              <a:buFont typeface="Wingdings" panose="05000000000000000000" pitchFamily="2" charset="2"/>
              <a:buChar char="Ø"/>
            </a:pPr>
            <a:r>
              <a:rPr lang="en-US" sz="2400" dirty="0">
                <a:latin typeface="+mj-lt"/>
                <a:cs typeface="Arial" panose="020B0604020202020204" pitchFamily="34" charset="0"/>
              </a:rPr>
              <a:t>What does it mean?</a:t>
            </a:r>
          </a:p>
          <a:p>
            <a:pPr marL="365760" indent="-285750">
              <a:spcAft>
                <a:spcPts val="1200"/>
              </a:spcAft>
              <a:buFont typeface="Wingdings" panose="05000000000000000000" pitchFamily="2" charset="2"/>
              <a:buChar char="Ø"/>
            </a:pPr>
            <a:r>
              <a:rPr lang="en-US" sz="2400" dirty="0">
                <a:latin typeface="+mj-lt"/>
                <a:cs typeface="Arial" panose="020B0604020202020204" pitchFamily="34" charset="0"/>
              </a:rPr>
              <a:t>Requirements </a:t>
            </a:r>
          </a:p>
          <a:p>
            <a:pPr marL="365760" indent="-285750">
              <a:spcAft>
                <a:spcPts val="1200"/>
              </a:spcAft>
              <a:buFont typeface="Wingdings" panose="05000000000000000000" pitchFamily="2" charset="2"/>
              <a:buChar char="Ø"/>
            </a:pPr>
            <a:r>
              <a:rPr lang="en-US" sz="2400" dirty="0">
                <a:latin typeface="+mj-lt"/>
                <a:cs typeface="Arial" panose="020B0604020202020204" pitchFamily="34" charset="0"/>
              </a:rPr>
              <a:t>Exclusions</a:t>
            </a:r>
          </a:p>
          <a:p>
            <a:pPr marL="365760" indent="-285750">
              <a:spcAft>
                <a:spcPts val="1200"/>
              </a:spcAft>
              <a:buFont typeface="Wingdings" panose="05000000000000000000" pitchFamily="2" charset="2"/>
              <a:buChar char="Ø"/>
            </a:pPr>
            <a:r>
              <a:rPr lang="en-US" sz="2400" dirty="0">
                <a:latin typeface="+mj-lt"/>
                <a:cs typeface="Arial" panose="020B0604020202020204" pitchFamily="34" charset="0"/>
              </a:rPr>
              <a:t>Questions</a:t>
            </a:r>
            <a:endParaRPr lang="en-US" sz="1400" dirty="0">
              <a:cs typeface="Arial" panose="020B0604020202020204" pitchFamily="34" charset="0"/>
            </a:endParaRPr>
          </a:p>
        </p:txBody>
      </p:sp>
    </p:spTree>
    <p:extLst>
      <p:ext uri="{BB962C8B-B14F-4D97-AF65-F5344CB8AC3E}">
        <p14:creationId xmlns:p14="http://schemas.microsoft.com/office/powerpoint/2010/main" val="1579601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94370" cy="353943"/>
          </a:xfrm>
        </p:spPr>
        <p:txBody>
          <a:bodyPr/>
          <a:lstStyle/>
          <a:p>
            <a:r>
              <a:rPr lang="en-US" dirty="0"/>
              <a:t>Exclusions</a:t>
            </a:r>
          </a:p>
        </p:txBody>
      </p:sp>
      <p:sp>
        <p:nvSpPr>
          <p:cNvPr id="5" name="Slide Number Placeholder 4"/>
          <p:cNvSpPr>
            <a:spLocks noGrp="1"/>
          </p:cNvSpPr>
          <p:nvPr>
            <p:ph type="sldNum" sz="quarter" idx="7"/>
          </p:nvPr>
        </p:nvSpPr>
        <p:spPr/>
        <p:txBody>
          <a:bodyPr/>
          <a:lstStyle/>
          <a:p>
            <a:fld id="{B6F15528-21DE-4FAA-801E-634DDDAF4B2B}" type="slidenum">
              <a:rPr lang="en-US" smtClean="0"/>
              <a:pPr/>
              <a:t>20</a:t>
            </a:fld>
            <a:endParaRPr lang="en-US" dirty="0"/>
          </a:p>
        </p:txBody>
      </p:sp>
      <p:sp>
        <p:nvSpPr>
          <p:cNvPr id="11" name="object 8"/>
          <p:cNvSpPr/>
          <p:nvPr/>
        </p:nvSpPr>
        <p:spPr>
          <a:xfrm>
            <a:off x="9344407" y="6270543"/>
            <a:ext cx="449580" cy="318135"/>
          </a:xfrm>
          <a:custGeom>
            <a:avLst/>
            <a:gdLst/>
            <a:ahLst/>
            <a:cxnLst/>
            <a:rect l="l" t="t" r="r" b="b"/>
            <a:pathLst>
              <a:path w="449579" h="318134">
                <a:moveTo>
                  <a:pt x="449580" y="158453"/>
                </a:moveTo>
                <a:lnTo>
                  <a:pt x="449437" y="115602"/>
                </a:lnTo>
                <a:lnTo>
                  <a:pt x="445722" y="71335"/>
                </a:lnTo>
                <a:lnTo>
                  <a:pt x="425767" y="24246"/>
                </a:lnTo>
                <a:lnTo>
                  <a:pt x="358521" y="4136"/>
                </a:lnTo>
                <a:lnTo>
                  <a:pt x="299656" y="1195"/>
                </a:lnTo>
                <a:lnTo>
                  <a:pt x="247364" y="112"/>
                </a:lnTo>
                <a:lnTo>
                  <a:pt x="202215" y="0"/>
                </a:lnTo>
                <a:lnTo>
                  <a:pt x="142744" y="112"/>
                </a:lnTo>
                <a:lnTo>
                  <a:pt x="97059" y="1195"/>
                </a:lnTo>
                <a:lnTo>
                  <a:pt x="48768" y="9863"/>
                </a:lnTo>
                <a:lnTo>
                  <a:pt x="14906" y="35902"/>
                </a:lnTo>
                <a:lnTo>
                  <a:pt x="3857" y="81622"/>
                </a:lnTo>
                <a:lnTo>
                  <a:pt x="142" y="146463"/>
                </a:lnTo>
                <a:lnTo>
                  <a:pt x="0" y="158453"/>
                </a:lnTo>
                <a:lnTo>
                  <a:pt x="142" y="201744"/>
                </a:lnTo>
                <a:lnTo>
                  <a:pt x="3857" y="246321"/>
                </a:lnTo>
                <a:lnTo>
                  <a:pt x="23812" y="293136"/>
                </a:lnTo>
                <a:lnTo>
                  <a:pt x="91059" y="313532"/>
                </a:lnTo>
                <a:lnTo>
                  <a:pt x="149923" y="316473"/>
                </a:lnTo>
                <a:lnTo>
                  <a:pt x="179070" y="317077"/>
                </a:lnTo>
                <a:lnTo>
                  <a:pt x="179070" y="91397"/>
                </a:lnTo>
                <a:lnTo>
                  <a:pt x="296418" y="158453"/>
                </a:lnTo>
                <a:lnTo>
                  <a:pt x="296418" y="317576"/>
                </a:lnTo>
                <a:lnTo>
                  <a:pt x="306835" y="317556"/>
                </a:lnTo>
                <a:lnTo>
                  <a:pt x="352520" y="316473"/>
                </a:lnTo>
                <a:lnTo>
                  <a:pt x="400812" y="307805"/>
                </a:lnTo>
                <a:lnTo>
                  <a:pt x="434673" y="281659"/>
                </a:lnTo>
                <a:lnTo>
                  <a:pt x="445722" y="235927"/>
                </a:lnTo>
                <a:lnTo>
                  <a:pt x="449437" y="170562"/>
                </a:lnTo>
                <a:lnTo>
                  <a:pt x="449580" y="158453"/>
                </a:lnTo>
                <a:close/>
              </a:path>
              <a:path w="449579" h="318134">
                <a:moveTo>
                  <a:pt x="296418" y="317576"/>
                </a:moveTo>
                <a:lnTo>
                  <a:pt x="296418" y="158453"/>
                </a:lnTo>
                <a:lnTo>
                  <a:pt x="179070" y="225509"/>
                </a:lnTo>
                <a:lnTo>
                  <a:pt x="179070" y="317077"/>
                </a:lnTo>
                <a:lnTo>
                  <a:pt x="202215" y="317556"/>
                </a:lnTo>
                <a:lnTo>
                  <a:pt x="296418" y="317576"/>
                </a:lnTo>
                <a:close/>
              </a:path>
            </a:pathLst>
          </a:custGeom>
          <a:solidFill>
            <a:srgbClr val="FEFEFE"/>
          </a:solidFill>
        </p:spPr>
        <p:txBody>
          <a:bodyPr wrap="square" lIns="0" tIns="0" rIns="0" bIns="0" rtlCol="0"/>
          <a:lstStyle/>
          <a:p>
            <a:endParaRPr dirty="0"/>
          </a:p>
        </p:txBody>
      </p:sp>
      <p:sp>
        <p:nvSpPr>
          <p:cNvPr id="12" name="object 7"/>
          <p:cNvSpPr/>
          <p:nvPr/>
        </p:nvSpPr>
        <p:spPr>
          <a:xfrm>
            <a:off x="7733503" y="6267898"/>
            <a:ext cx="330835" cy="333375"/>
          </a:xfrm>
          <a:custGeom>
            <a:avLst/>
            <a:gdLst/>
            <a:ahLst/>
            <a:cxnLst/>
            <a:rect l="l" t="t" r="r" b="b"/>
            <a:pathLst>
              <a:path w="330834" h="333375">
                <a:moveTo>
                  <a:pt x="330525" y="178641"/>
                </a:moveTo>
                <a:lnTo>
                  <a:pt x="327696" y="132903"/>
                </a:lnTo>
                <a:lnTo>
                  <a:pt x="313391" y="91240"/>
                </a:lnTo>
                <a:lnTo>
                  <a:pt x="289201" y="55631"/>
                </a:lnTo>
                <a:lnTo>
                  <a:pt x="256925" y="27557"/>
                </a:lnTo>
                <a:lnTo>
                  <a:pt x="218363" y="8500"/>
                </a:lnTo>
                <a:lnTo>
                  <a:pt x="175677" y="13"/>
                </a:lnTo>
                <a:lnTo>
                  <a:pt x="174534" y="0"/>
                </a:lnTo>
                <a:lnTo>
                  <a:pt x="129576" y="3363"/>
                </a:lnTo>
                <a:lnTo>
                  <a:pt x="81363" y="21706"/>
                </a:lnTo>
                <a:lnTo>
                  <a:pt x="42330" y="52814"/>
                </a:lnTo>
                <a:lnTo>
                  <a:pt x="14526" y="93724"/>
                </a:lnTo>
                <a:lnTo>
                  <a:pt x="0" y="141474"/>
                </a:lnTo>
                <a:lnTo>
                  <a:pt x="798" y="193101"/>
                </a:lnTo>
                <a:lnTo>
                  <a:pt x="12478" y="233844"/>
                </a:lnTo>
                <a:lnTo>
                  <a:pt x="32516" y="268158"/>
                </a:lnTo>
                <a:lnTo>
                  <a:pt x="60698" y="296185"/>
                </a:lnTo>
                <a:lnTo>
                  <a:pt x="96810" y="318069"/>
                </a:lnTo>
                <a:lnTo>
                  <a:pt x="129576" y="329109"/>
                </a:lnTo>
                <a:lnTo>
                  <a:pt x="129576" y="173289"/>
                </a:lnTo>
                <a:lnTo>
                  <a:pt x="175296" y="173289"/>
                </a:lnTo>
                <a:lnTo>
                  <a:pt x="175677" y="129093"/>
                </a:lnTo>
                <a:lnTo>
                  <a:pt x="196918" y="81468"/>
                </a:lnTo>
                <a:lnTo>
                  <a:pt x="238233" y="66300"/>
                </a:lnTo>
                <a:lnTo>
                  <a:pt x="249972" y="66349"/>
                </a:lnTo>
                <a:lnTo>
                  <a:pt x="257140" y="66728"/>
                </a:lnTo>
                <a:lnTo>
                  <a:pt x="266736" y="67371"/>
                </a:lnTo>
                <a:lnTo>
                  <a:pt x="272070" y="67371"/>
                </a:lnTo>
                <a:lnTo>
                  <a:pt x="276928" y="68065"/>
                </a:lnTo>
                <a:lnTo>
                  <a:pt x="282738" y="68133"/>
                </a:lnTo>
                <a:lnTo>
                  <a:pt x="282738" y="281801"/>
                </a:lnTo>
                <a:lnTo>
                  <a:pt x="301471" y="261230"/>
                </a:lnTo>
                <a:lnTo>
                  <a:pt x="321429" y="222112"/>
                </a:lnTo>
                <a:lnTo>
                  <a:pt x="330525" y="178641"/>
                </a:lnTo>
                <a:close/>
              </a:path>
              <a:path w="330834" h="333375">
                <a:moveTo>
                  <a:pt x="175296" y="333309"/>
                </a:moveTo>
                <a:lnTo>
                  <a:pt x="175296" y="226629"/>
                </a:lnTo>
                <a:lnTo>
                  <a:pt x="174534" y="225867"/>
                </a:lnTo>
                <a:lnTo>
                  <a:pt x="129576" y="225867"/>
                </a:lnTo>
                <a:lnTo>
                  <a:pt x="129576" y="329109"/>
                </a:lnTo>
                <a:lnTo>
                  <a:pt x="132624" y="329880"/>
                </a:lnTo>
                <a:lnTo>
                  <a:pt x="151460" y="332214"/>
                </a:lnTo>
                <a:lnTo>
                  <a:pt x="170724" y="332547"/>
                </a:lnTo>
                <a:lnTo>
                  <a:pt x="173010" y="332547"/>
                </a:lnTo>
                <a:lnTo>
                  <a:pt x="175296" y="333309"/>
                </a:lnTo>
                <a:close/>
              </a:path>
              <a:path w="330834" h="333375">
                <a:moveTo>
                  <a:pt x="282738" y="281801"/>
                </a:moveTo>
                <a:lnTo>
                  <a:pt x="282738" y="115377"/>
                </a:lnTo>
                <a:lnTo>
                  <a:pt x="249972" y="115377"/>
                </a:lnTo>
                <a:lnTo>
                  <a:pt x="241173" y="116782"/>
                </a:lnTo>
                <a:lnTo>
                  <a:pt x="234446" y="120902"/>
                </a:lnTo>
                <a:lnTo>
                  <a:pt x="230148" y="127593"/>
                </a:lnTo>
                <a:lnTo>
                  <a:pt x="228636" y="136713"/>
                </a:lnTo>
                <a:lnTo>
                  <a:pt x="228636" y="172527"/>
                </a:lnTo>
                <a:lnTo>
                  <a:pt x="229398" y="174051"/>
                </a:lnTo>
                <a:lnTo>
                  <a:pt x="234446" y="173943"/>
                </a:lnTo>
                <a:lnTo>
                  <a:pt x="242983" y="173611"/>
                </a:lnTo>
                <a:lnTo>
                  <a:pt x="249972" y="173468"/>
                </a:lnTo>
                <a:lnTo>
                  <a:pt x="257140" y="173372"/>
                </a:lnTo>
                <a:lnTo>
                  <a:pt x="277404" y="173289"/>
                </a:lnTo>
                <a:lnTo>
                  <a:pt x="278166" y="174051"/>
                </a:lnTo>
                <a:lnTo>
                  <a:pt x="279690" y="174051"/>
                </a:lnTo>
                <a:lnTo>
                  <a:pt x="279690" y="285148"/>
                </a:lnTo>
                <a:lnTo>
                  <a:pt x="282738" y="281801"/>
                </a:lnTo>
                <a:close/>
              </a:path>
              <a:path w="330834" h="333375">
                <a:moveTo>
                  <a:pt x="279690" y="285148"/>
                </a:moveTo>
                <a:lnTo>
                  <a:pt x="279690" y="174051"/>
                </a:lnTo>
                <a:lnTo>
                  <a:pt x="278416" y="186493"/>
                </a:lnTo>
                <a:lnTo>
                  <a:pt x="276928" y="198721"/>
                </a:lnTo>
                <a:lnTo>
                  <a:pt x="273594" y="222819"/>
                </a:lnTo>
                <a:lnTo>
                  <a:pt x="273594" y="225105"/>
                </a:lnTo>
                <a:lnTo>
                  <a:pt x="272070" y="225867"/>
                </a:lnTo>
                <a:lnTo>
                  <a:pt x="229398" y="225867"/>
                </a:lnTo>
                <a:lnTo>
                  <a:pt x="228636" y="226629"/>
                </a:lnTo>
                <a:lnTo>
                  <a:pt x="228636" y="320355"/>
                </a:lnTo>
                <a:lnTo>
                  <a:pt x="233208" y="318069"/>
                </a:lnTo>
                <a:lnTo>
                  <a:pt x="271710" y="293911"/>
                </a:lnTo>
                <a:lnTo>
                  <a:pt x="279690" y="285148"/>
                </a:lnTo>
                <a:close/>
              </a:path>
            </a:pathLst>
          </a:custGeom>
          <a:solidFill>
            <a:srgbClr val="FEFEFE"/>
          </a:solidFill>
        </p:spPr>
        <p:txBody>
          <a:bodyPr wrap="square" lIns="0" tIns="0" rIns="0" bIns="0" rtlCol="0"/>
          <a:lstStyle/>
          <a:p>
            <a:endParaRPr dirty="0"/>
          </a:p>
        </p:txBody>
      </p:sp>
      <p:sp>
        <p:nvSpPr>
          <p:cNvPr id="13" name="Rectangle 12"/>
          <p:cNvSpPr/>
          <p:nvPr/>
        </p:nvSpPr>
        <p:spPr>
          <a:xfrm>
            <a:off x="6096000" y="6296012"/>
            <a:ext cx="1557093" cy="310341"/>
          </a:xfrm>
          <a:prstGeom prst="rect">
            <a:avLst/>
          </a:prstGeom>
        </p:spPr>
        <p:txBody>
          <a:bodyPr wrap="none">
            <a:spAutoFit/>
          </a:bodyPr>
          <a:lstStyle/>
          <a:p>
            <a:pPr marL="12699">
              <a:lnSpc>
                <a:spcPts val="1739"/>
              </a:lnSpc>
            </a:pPr>
            <a:r>
              <a:rPr lang="en-US" spc="-10" dirty="0">
                <a:solidFill>
                  <a:schemeClr val="bg1"/>
                </a:solidFill>
                <a:cs typeface="Calibri"/>
              </a:rPr>
              <a:t>www.suny.edu</a:t>
            </a:r>
            <a:endParaRPr lang="en-US" dirty="0">
              <a:solidFill>
                <a:schemeClr val="bg1"/>
              </a:solidFill>
              <a:cs typeface="Calibri"/>
            </a:endParaRPr>
          </a:p>
        </p:txBody>
      </p:sp>
      <p:sp>
        <p:nvSpPr>
          <p:cNvPr id="9" name="TextBox 8"/>
          <p:cNvSpPr txBox="1"/>
          <p:nvPr/>
        </p:nvSpPr>
        <p:spPr>
          <a:xfrm>
            <a:off x="838200" y="1219200"/>
            <a:ext cx="7913370" cy="2754600"/>
          </a:xfrm>
          <a:prstGeom prst="rect">
            <a:avLst/>
          </a:prstGeom>
          <a:noFill/>
        </p:spPr>
        <p:txBody>
          <a:bodyPr wrap="square" rtlCol="0">
            <a:spAutoFit/>
          </a:bodyPr>
          <a:lstStyle/>
          <a:p>
            <a:pPr marL="365760" indent="-285750">
              <a:spcAft>
                <a:spcPts val="600"/>
              </a:spcAft>
              <a:buFont typeface="Wingdings" panose="05000000000000000000" pitchFamily="2" charset="2"/>
              <a:buChar char="Ø"/>
            </a:pPr>
            <a:r>
              <a:rPr lang="en-US" sz="2400" dirty="0">
                <a:cs typeface="Arial" panose="020B0604020202020204" pitchFamily="34" charset="0"/>
              </a:rPr>
              <a:t>Any intergovernmental interactions, such as appearances by other state and local entities, as well as tribal governments and federal government representatives, and appearances by elected or appointed officials, executive or legislative employees, or judges or employees of the judiciary</a:t>
            </a:r>
          </a:p>
          <a:p>
            <a:pPr marL="365760" indent="-285750">
              <a:spcAft>
                <a:spcPts val="600"/>
              </a:spcAft>
              <a:buFont typeface="Wingdings" panose="05000000000000000000" pitchFamily="2" charset="2"/>
              <a:buChar char="Ø"/>
            </a:pPr>
            <a:endParaRPr lang="en-US" sz="2400" dirty="0">
              <a:cs typeface="Arial" panose="020B0604020202020204" pitchFamily="34" charset="0"/>
            </a:endParaRPr>
          </a:p>
        </p:txBody>
      </p:sp>
    </p:spTree>
    <p:extLst>
      <p:ext uri="{BB962C8B-B14F-4D97-AF65-F5344CB8AC3E}">
        <p14:creationId xmlns:p14="http://schemas.microsoft.com/office/powerpoint/2010/main" val="1598150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94370" cy="353943"/>
          </a:xfrm>
        </p:spPr>
        <p:txBody>
          <a:bodyPr/>
          <a:lstStyle/>
          <a:p>
            <a:r>
              <a:rPr lang="en-US" dirty="0"/>
              <a:t>Exclusions – Specific to SUNY</a:t>
            </a:r>
          </a:p>
        </p:txBody>
      </p:sp>
      <p:sp>
        <p:nvSpPr>
          <p:cNvPr id="5" name="Slide Number Placeholder 4"/>
          <p:cNvSpPr>
            <a:spLocks noGrp="1"/>
          </p:cNvSpPr>
          <p:nvPr>
            <p:ph type="sldNum" sz="quarter" idx="7"/>
          </p:nvPr>
        </p:nvSpPr>
        <p:spPr/>
        <p:txBody>
          <a:bodyPr/>
          <a:lstStyle/>
          <a:p>
            <a:fld id="{B6F15528-21DE-4FAA-801E-634DDDAF4B2B}" type="slidenum">
              <a:rPr lang="en-US" smtClean="0"/>
              <a:pPr/>
              <a:t>21</a:t>
            </a:fld>
            <a:endParaRPr lang="en-US" dirty="0"/>
          </a:p>
        </p:txBody>
      </p:sp>
      <p:sp>
        <p:nvSpPr>
          <p:cNvPr id="11" name="object 8"/>
          <p:cNvSpPr/>
          <p:nvPr/>
        </p:nvSpPr>
        <p:spPr>
          <a:xfrm>
            <a:off x="9344407" y="6270543"/>
            <a:ext cx="449580" cy="318135"/>
          </a:xfrm>
          <a:custGeom>
            <a:avLst/>
            <a:gdLst/>
            <a:ahLst/>
            <a:cxnLst/>
            <a:rect l="l" t="t" r="r" b="b"/>
            <a:pathLst>
              <a:path w="449579" h="318134">
                <a:moveTo>
                  <a:pt x="449580" y="158453"/>
                </a:moveTo>
                <a:lnTo>
                  <a:pt x="449437" y="115602"/>
                </a:lnTo>
                <a:lnTo>
                  <a:pt x="445722" y="71335"/>
                </a:lnTo>
                <a:lnTo>
                  <a:pt x="425767" y="24246"/>
                </a:lnTo>
                <a:lnTo>
                  <a:pt x="358521" y="4136"/>
                </a:lnTo>
                <a:lnTo>
                  <a:pt x="299656" y="1195"/>
                </a:lnTo>
                <a:lnTo>
                  <a:pt x="247364" y="112"/>
                </a:lnTo>
                <a:lnTo>
                  <a:pt x="202215" y="0"/>
                </a:lnTo>
                <a:lnTo>
                  <a:pt x="142744" y="112"/>
                </a:lnTo>
                <a:lnTo>
                  <a:pt x="97059" y="1195"/>
                </a:lnTo>
                <a:lnTo>
                  <a:pt x="48768" y="9863"/>
                </a:lnTo>
                <a:lnTo>
                  <a:pt x="14906" y="35902"/>
                </a:lnTo>
                <a:lnTo>
                  <a:pt x="3857" y="81622"/>
                </a:lnTo>
                <a:lnTo>
                  <a:pt x="142" y="146463"/>
                </a:lnTo>
                <a:lnTo>
                  <a:pt x="0" y="158453"/>
                </a:lnTo>
                <a:lnTo>
                  <a:pt x="142" y="201744"/>
                </a:lnTo>
                <a:lnTo>
                  <a:pt x="3857" y="246321"/>
                </a:lnTo>
                <a:lnTo>
                  <a:pt x="23812" y="293136"/>
                </a:lnTo>
                <a:lnTo>
                  <a:pt x="91059" y="313532"/>
                </a:lnTo>
                <a:lnTo>
                  <a:pt x="149923" y="316473"/>
                </a:lnTo>
                <a:lnTo>
                  <a:pt x="179070" y="317077"/>
                </a:lnTo>
                <a:lnTo>
                  <a:pt x="179070" y="91397"/>
                </a:lnTo>
                <a:lnTo>
                  <a:pt x="296418" y="158453"/>
                </a:lnTo>
                <a:lnTo>
                  <a:pt x="296418" y="317576"/>
                </a:lnTo>
                <a:lnTo>
                  <a:pt x="306835" y="317556"/>
                </a:lnTo>
                <a:lnTo>
                  <a:pt x="352520" y="316473"/>
                </a:lnTo>
                <a:lnTo>
                  <a:pt x="400812" y="307805"/>
                </a:lnTo>
                <a:lnTo>
                  <a:pt x="434673" y="281659"/>
                </a:lnTo>
                <a:lnTo>
                  <a:pt x="445722" y="235927"/>
                </a:lnTo>
                <a:lnTo>
                  <a:pt x="449437" y="170562"/>
                </a:lnTo>
                <a:lnTo>
                  <a:pt x="449580" y="158453"/>
                </a:lnTo>
                <a:close/>
              </a:path>
              <a:path w="449579" h="318134">
                <a:moveTo>
                  <a:pt x="296418" y="317576"/>
                </a:moveTo>
                <a:lnTo>
                  <a:pt x="296418" y="158453"/>
                </a:lnTo>
                <a:lnTo>
                  <a:pt x="179070" y="225509"/>
                </a:lnTo>
                <a:lnTo>
                  <a:pt x="179070" y="317077"/>
                </a:lnTo>
                <a:lnTo>
                  <a:pt x="202215" y="317556"/>
                </a:lnTo>
                <a:lnTo>
                  <a:pt x="296418" y="317576"/>
                </a:lnTo>
                <a:close/>
              </a:path>
            </a:pathLst>
          </a:custGeom>
          <a:solidFill>
            <a:srgbClr val="FEFEFE"/>
          </a:solidFill>
        </p:spPr>
        <p:txBody>
          <a:bodyPr wrap="square" lIns="0" tIns="0" rIns="0" bIns="0" rtlCol="0"/>
          <a:lstStyle/>
          <a:p>
            <a:endParaRPr dirty="0"/>
          </a:p>
        </p:txBody>
      </p:sp>
      <p:sp>
        <p:nvSpPr>
          <p:cNvPr id="12" name="object 7"/>
          <p:cNvSpPr/>
          <p:nvPr/>
        </p:nvSpPr>
        <p:spPr>
          <a:xfrm>
            <a:off x="7733503" y="6267898"/>
            <a:ext cx="330835" cy="333375"/>
          </a:xfrm>
          <a:custGeom>
            <a:avLst/>
            <a:gdLst/>
            <a:ahLst/>
            <a:cxnLst/>
            <a:rect l="l" t="t" r="r" b="b"/>
            <a:pathLst>
              <a:path w="330834" h="333375">
                <a:moveTo>
                  <a:pt x="330525" y="178641"/>
                </a:moveTo>
                <a:lnTo>
                  <a:pt x="327696" y="132903"/>
                </a:lnTo>
                <a:lnTo>
                  <a:pt x="313391" y="91240"/>
                </a:lnTo>
                <a:lnTo>
                  <a:pt x="289201" y="55631"/>
                </a:lnTo>
                <a:lnTo>
                  <a:pt x="256925" y="27557"/>
                </a:lnTo>
                <a:lnTo>
                  <a:pt x="218363" y="8500"/>
                </a:lnTo>
                <a:lnTo>
                  <a:pt x="175677" y="13"/>
                </a:lnTo>
                <a:lnTo>
                  <a:pt x="174534" y="0"/>
                </a:lnTo>
                <a:lnTo>
                  <a:pt x="129576" y="3363"/>
                </a:lnTo>
                <a:lnTo>
                  <a:pt x="81363" y="21706"/>
                </a:lnTo>
                <a:lnTo>
                  <a:pt x="42330" y="52814"/>
                </a:lnTo>
                <a:lnTo>
                  <a:pt x="14526" y="93724"/>
                </a:lnTo>
                <a:lnTo>
                  <a:pt x="0" y="141474"/>
                </a:lnTo>
                <a:lnTo>
                  <a:pt x="798" y="193101"/>
                </a:lnTo>
                <a:lnTo>
                  <a:pt x="12478" y="233844"/>
                </a:lnTo>
                <a:lnTo>
                  <a:pt x="32516" y="268158"/>
                </a:lnTo>
                <a:lnTo>
                  <a:pt x="60698" y="296185"/>
                </a:lnTo>
                <a:lnTo>
                  <a:pt x="96810" y="318069"/>
                </a:lnTo>
                <a:lnTo>
                  <a:pt x="129576" y="329109"/>
                </a:lnTo>
                <a:lnTo>
                  <a:pt x="129576" y="173289"/>
                </a:lnTo>
                <a:lnTo>
                  <a:pt x="175296" y="173289"/>
                </a:lnTo>
                <a:lnTo>
                  <a:pt x="175677" y="129093"/>
                </a:lnTo>
                <a:lnTo>
                  <a:pt x="196918" y="81468"/>
                </a:lnTo>
                <a:lnTo>
                  <a:pt x="238233" y="66300"/>
                </a:lnTo>
                <a:lnTo>
                  <a:pt x="249972" y="66349"/>
                </a:lnTo>
                <a:lnTo>
                  <a:pt x="257140" y="66728"/>
                </a:lnTo>
                <a:lnTo>
                  <a:pt x="266736" y="67371"/>
                </a:lnTo>
                <a:lnTo>
                  <a:pt x="272070" y="67371"/>
                </a:lnTo>
                <a:lnTo>
                  <a:pt x="276928" y="68065"/>
                </a:lnTo>
                <a:lnTo>
                  <a:pt x="282738" y="68133"/>
                </a:lnTo>
                <a:lnTo>
                  <a:pt x="282738" y="281801"/>
                </a:lnTo>
                <a:lnTo>
                  <a:pt x="301471" y="261230"/>
                </a:lnTo>
                <a:lnTo>
                  <a:pt x="321429" y="222112"/>
                </a:lnTo>
                <a:lnTo>
                  <a:pt x="330525" y="178641"/>
                </a:lnTo>
                <a:close/>
              </a:path>
              <a:path w="330834" h="333375">
                <a:moveTo>
                  <a:pt x="175296" y="333309"/>
                </a:moveTo>
                <a:lnTo>
                  <a:pt x="175296" y="226629"/>
                </a:lnTo>
                <a:lnTo>
                  <a:pt x="174534" y="225867"/>
                </a:lnTo>
                <a:lnTo>
                  <a:pt x="129576" y="225867"/>
                </a:lnTo>
                <a:lnTo>
                  <a:pt x="129576" y="329109"/>
                </a:lnTo>
                <a:lnTo>
                  <a:pt x="132624" y="329880"/>
                </a:lnTo>
                <a:lnTo>
                  <a:pt x="151460" y="332214"/>
                </a:lnTo>
                <a:lnTo>
                  <a:pt x="170724" y="332547"/>
                </a:lnTo>
                <a:lnTo>
                  <a:pt x="173010" y="332547"/>
                </a:lnTo>
                <a:lnTo>
                  <a:pt x="175296" y="333309"/>
                </a:lnTo>
                <a:close/>
              </a:path>
              <a:path w="330834" h="333375">
                <a:moveTo>
                  <a:pt x="282738" y="281801"/>
                </a:moveTo>
                <a:lnTo>
                  <a:pt x="282738" y="115377"/>
                </a:lnTo>
                <a:lnTo>
                  <a:pt x="249972" y="115377"/>
                </a:lnTo>
                <a:lnTo>
                  <a:pt x="241173" y="116782"/>
                </a:lnTo>
                <a:lnTo>
                  <a:pt x="234446" y="120902"/>
                </a:lnTo>
                <a:lnTo>
                  <a:pt x="230148" y="127593"/>
                </a:lnTo>
                <a:lnTo>
                  <a:pt x="228636" y="136713"/>
                </a:lnTo>
                <a:lnTo>
                  <a:pt x="228636" y="172527"/>
                </a:lnTo>
                <a:lnTo>
                  <a:pt x="229398" y="174051"/>
                </a:lnTo>
                <a:lnTo>
                  <a:pt x="234446" y="173943"/>
                </a:lnTo>
                <a:lnTo>
                  <a:pt x="242983" y="173611"/>
                </a:lnTo>
                <a:lnTo>
                  <a:pt x="249972" y="173468"/>
                </a:lnTo>
                <a:lnTo>
                  <a:pt x="257140" y="173372"/>
                </a:lnTo>
                <a:lnTo>
                  <a:pt x="277404" y="173289"/>
                </a:lnTo>
                <a:lnTo>
                  <a:pt x="278166" y="174051"/>
                </a:lnTo>
                <a:lnTo>
                  <a:pt x="279690" y="174051"/>
                </a:lnTo>
                <a:lnTo>
                  <a:pt x="279690" y="285148"/>
                </a:lnTo>
                <a:lnTo>
                  <a:pt x="282738" y="281801"/>
                </a:lnTo>
                <a:close/>
              </a:path>
              <a:path w="330834" h="333375">
                <a:moveTo>
                  <a:pt x="279690" y="285148"/>
                </a:moveTo>
                <a:lnTo>
                  <a:pt x="279690" y="174051"/>
                </a:lnTo>
                <a:lnTo>
                  <a:pt x="278416" y="186493"/>
                </a:lnTo>
                <a:lnTo>
                  <a:pt x="276928" y="198721"/>
                </a:lnTo>
                <a:lnTo>
                  <a:pt x="273594" y="222819"/>
                </a:lnTo>
                <a:lnTo>
                  <a:pt x="273594" y="225105"/>
                </a:lnTo>
                <a:lnTo>
                  <a:pt x="272070" y="225867"/>
                </a:lnTo>
                <a:lnTo>
                  <a:pt x="229398" y="225867"/>
                </a:lnTo>
                <a:lnTo>
                  <a:pt x="228636" y="226629"/>
                </a:lnTo>
                <a:lnTo>
                  <a:pt x="228636" y="320355"/>
                </a:lnTo>
                <a:lnTo>
                  <a:pt x="233208" y="318069"/>
                </a:lnTo>
                <a:lnTo>
                  <a:pt x="271710" y="293911"/>
                </a:lnTo>
                <a:lnTo>
                  <a:pt x="279690" y="285148"/>
                </a:lnTo>
                <a:close/>
              </a:path>
            </a:pathLst>
          </a:custGeom>
          <a:solidFill>
            <a:srgbClr val="FEFEFE"/>
          </a:solidFill>
        </p:spPr>
        <p:txBody>
          <a:bodyPr wrap="square" lIns="0" tIns="0" rIns="0" bIns="0" rtlCol="0"/>
          <a:lstStyle/>
          <a:p>
            <a:endParaRPr dirty="0"/>
          </a:p>
        </p:txBody>
      </p:sp>
      <p:sp>
        <p:nvSpPr>
          <p:cNvPr id="13" name="Rectangle 12"/>
          <p:cNvSpPr/>
          <p:nvPr/>
        </p:nvSpPr>
        <p:spPr>
          <a:xfrm>
            <a:off x="6096000" y="6296012"/>
            <a:ext cx="1557093" cy="310341"/>
          </a:xfrm>
          <a:prstGeom prst="rect">
            <a:avLst/>
          </a:prstGeom>
        </p:spPr>
        <p:txBody>
          <a:bodyPr wrap="none">
            <a:spAutoFit/>
          </a:bodyPr>
          <a:lstStyle/>
          <a:p>
            <a:pPr marL="12699">
              <a:lnSpc>
                <a:spcPts val="1739"/>
              </a:lnSpc>
            </a:pPr>
            <a:r>
              <a:rPr lang="en-US" spc="-10" dirty="0">
                <a:solidFill>
                  <a:schemeClr val="bg1"/>
                </a:solidFill>
                <a:cs typeface="Calibri"/>
              </a:rPr>
              <a:t>www.suny.edu</a:t>
            </a:r>
            <a:endParaRPr lang="en-US" dirty="0">
              <a:solidFill>
                <a:schemeClr val="bg1"/>
              </a:solidFill>
              <a:cs typeface="Calibri"/>
            </a:endParaRPr>
          </a:p>
        </p:txBody>
      </p:sp>
      <p:sp>
        <p:nvSpPr>
          <p:cNvPr id="9" name="TextBox 8"/>
          <p:cNvSpPr txBox="1"/>
          <p:nvPr/>
        </p:nvSpPr>
        <p:spPr>
          <a:xfrm>
            <a:off x="838200" y="1219200"/>
            <a:ext cx="7913370" cy="4462760"/>
          </a:xfrm>
          <a:prstGeom prst="rect">
            <a:avLst/>
          </a:prstGeom>
          <a:noFill/>
        </p:spPr>
        <p:txBody>
          <a:bodyPr wrap="square" rtlCol="0">
            <a:spAutoFit/>
          </a:bodyPr>
          <a:lstStyle/>
          <a:p>
            <a:pPr marL="365760" indent="-285750">
              <a:spcAft>
                <a:spcPts val="600"/>
              </a:spcAft>
              <a:buFont typeface="Wingdings" panose="05000000000000000000" pitchFamily="2" charset="2"/>
              <a:buChar char="Ø"/>
            </a:pPr>
            <a:r>
              <a:rPr lang="en-US" sz="2400" dirty="0">
                <a:cs typeface="Arial" panose="020B0604020202020204" pitchFamily="34" charset="0"/>
              </a:rPr>
              <a:t>Appearances related to proposed, emergency, or final rulemaking relating to the formula for state financial operating assistance to community colleges, which involves completing a ministerial calculation of aid per estimated full time equivalent student.</a:t>
            </a:r>
          </a:p>
          <a:p>
            <a:pPr marL="365760" indent="-285750">
              <a:spcAft>
                <a:spcPts val="600"/>
              </a:spcAft>
              <a:buFont typeface="Wingdings" panose="05000000000000000000" pitchFamily="2" charset="2"/>
              <a:buChar char="Ø"/>
            </a:pPr>
            <a:r>
              <a:rPr lang="en-US" sz="2400" dirty="0">
                <a:cs typeface="Arial" panose="020B0604020202020204" pitchFamily="34" charset="0"/>
              </a:rPr>
              <a:t>Employee and student disciplinary hearings.</a:t>
            </a:r>
          </a:p>
          <a:p>
            <a:pPr marL="365760" indent="-285750">
              <a:spcAft>
                <a:spcPts val="600"/>
              </a:spcAft>
              <a:buFont typeface="Wingdings" panose="05000000000000000000" pitchFamily="2" charset="2"/>
              <a:buChar char="Ø"/>
            </a:pPr>
            <a:r>
              <a:rPr lang="en-US" sz="2400" dirty="0">
                <a:cs typeface="Arial" panose="020B0604020202020204" pitchFamily="34" charset="0"/>
              </a:rPr>
              <a:t>Appearances by vendors before health care practitioners across the SUNY system.</a:t>
            </a:r>
          </a:p>
          <a:p>
            <a:pPr marL="365760" indent="-285750">
              <a:spcAft>
                <a:spcPts val="600"/>
              </a:spcAft>
              <a:buFont typeface="Wingdings" panose="05000000000000000000" pitchFamily="2" charset="2"/>
              <a:buChar char="Ø"/>
            </a:pPr>
            <a:r>
              <a:rPr lang="en-US" sz="2400" dirty="0">
                <a:cs typeface="Arial" panose="020B0604020202020204" pitchFamily="34" charset="0"/>
              </a:rPr>
              <a:t>Appearances by students regarding changes in tuition, fees, and charged.</a:t>
            </a:r>
          </a:p>
          <a:p>
            <a:pPr marL="365760" indent="-285750">
              <a:spcAft>
                <a:spcPts val="600"/>
              </a:spcAft>
              <a:buFont typeface="Wingdings" panose="05000000000000000000" pitchFamily="2" charset="2"/>
              <a:buChar char="Ø"/>
            </a:pPr>
            <a:r>
              <a:rPr lang="en-US" sz="2400" dirty="0">
                <a:cs typeface="Arial" panose="020B0604020202020204" pitchFamily="34" charset="0"/>
              </a:rPr>
              <a:t>Interactions at widely-attended vendor conferences.</a:t>
            </a:r>
          </a:p>
        </p:txBody>
      </p:sp>
    </p:spTree>
    <p:extLst>
      <p:ext uri="{BB962C8B-B14F-4D97-AF65-F5344CB8AC3E}">
        <p14:creationId xmlns:p14="http://schemas.microsoft.com/office/powerpoint/2010/main" val="10601906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94370" cy="353943"/>
          </a:xfrm>
        </p:spPr>
        <p:txBody>
          <a:bodyPr/>
          <a:lstStyle/>
          <a:p>
            <a:r>
              <a:rPr lang="en-US" dirty="0"/>
              <a:t>Reporting Logistics</a:t>
            </a:r>
          </a:p>
        </p:txBody>
      </p:sp>
      <p:sp>
        <p:nvSpPr>
          <p:cNvPr id="5" name="Slide Number Placeholder 4"/>
          <p:cNvSpPr>
            <a:spLocks noGrp="1"/>
          </p:cNvSpPr>
          <p:nvPr>
            <p:ph type="sldNum" sz="quarter" idx="7"/>
          </p:nvPr>
        </p:nvSpPr>
        <p:spPr/>
        <p:txBody>
          <a:bodyPr/>
          <a:lstStyle/>
          <a:p>
            <a:fld id="{B6F15528-21DE-4FAA-801E-634DDDAF4B2B}" type="slidenum">
              <a:rPr lang="en-US" smtClean="0"/>
              <a:pPr/>
              <a:t>22</a:t>
            </a:fld>
            <a:endParaRPr lang="en-US" dirty="0"/>
          </a:p>
        </p:txBody>
      </p:sp>
      <p:sp>
        <p:nvSpPr>
          <p:cNvPr id="11" name="object 8"/>
          <p:cNvSpPr/>
          <p:nvPr/>
        </p:nvSpPr>
        <p:spPr>
          <a:xfrm>
            <a:off x="9344407" y="6270543"/>
            <a:ext cx="449580" cy="318135"/>
          </a:xfrm>
          <a:custGeom>
            <a:avLst/>
            <a:gdLst/>
            <a:ahLst/>
            <a:cxnLst/>
            <a:rect l="l" t="t" r="r" b="b"/>
            <a:pathLst>
              <a:path w="449579" h="318134">
                <a:moveTo>
                  <a:pt x="449580" y="158453"/>
                </a:moveTo>
                <a:lnTo>
                  <a:pt x="449437" y="115602"/>
                </a:lnTo>
                <a:lnTo>
                  <a:pt x="445722" y="71335"/>
                </a:lnTo>
                <a:lnTo>
                  <a:pt x="425767" y="24246"/>
                </a:lnTo>
                <a:lnTo>
                  <a:pt x="358521" y="4136"/>
                </a:lnTo>
                <a:lnTo>
                  <a:pt x="299656" y="1195"/>
                </a:lnTo>
                <a:lnTo>
                  <a:pt x="247364" y="112"/>
                </a:lnTo>
                <a:lnTo>
                  <a:pt x="202215" y="0"/>
                </a:lnTo>
                <a:lnTo>
                  <a:pt x="142744" y="112"/>
                </a:lnTo>
                <a:lnTo>
                  <a:pt x="97059" y="1195"/>
                </a:lnTo>
                <a:lnTo>
                  <a:pt x="48768" y="9863"/>
                </a:lnTo>
                <a:lnTo>
                  <a:pt x="14906" y="35902"/>
                </a:lnTo>
                <a:lnTo>
                  <a:pt x="3857" y="81622"/>
                </a:lnTo>
                <a:lnTo>
                  <a:pt x="142" y="146463"/>
                </a:lnTo>
                <a:lnTo>
                  <a:pt x="0" y="158453"/>
                </a:lnTo>
                <a:lnTo>
                  <a:pt x="142" y="201744"/>
                </a:lnTo>
                <a:lnTo>
                  <a:pt x="3857" y="246321"/>
                </a:lnTo>
                <a:lnTo>
                  <a:pt x="23812" y="293136"/>
                </a:lnTo>
                <a:lnTo>
                  <a:pt x="91059" y="313532"/>
                </a:lnTo>
                <a:lnTo>
                  <a:pt x="149923" y="316473"/>
                </a:lnTo>
                <a:lnTo>
                  <a:pt x="179070" y="317077"/>
                </a:lnTo>
                <a:lnTo>
                  <a:pt x="179070" y="91397"/>
                </a:lnTo>
                <a:lnTo>
                  <a:pt x="296418" y="158453"/>
                </a:lnTo>
                <a:lnTo>
                  <a:pt x="296418" y="317576"/>
                </a:lnTo>
                <a:lnTo>
                  <a:pt x="306835" y="317556"/>
                </a:lnTo>
                <a:lnTo>
                  <a:pt x="352520" y="316473"/>
                </a:lnTo>
                <a:lnTo>
                  <a:pt x="400812" y="307805"/>
                </a:lnTo>
                <a:lnTo>
                  <a:pt x="434673" y="281659"/>
                </a:lnTo>
                <a:lnTo>
                  <a:pt x="445722" y="235927"/>
                </a:lnTo>
                <a:lnTo>
                  <a:pt x="449437" y="170562"/>
                </a:lnTo>
                <a:lnTo>
                  <a:pt x="449580" y="158453"/>
                </a:lnTo>
                <a:close/>
              </a:path>
              <a:path w="449579" h="318134">
                <a:moveTo>
                  <a:pt x="296418" y="317576"/>
                </a:moveTo>
                <a:lnTo>
                  <a:pt x="296418" y="158453"/>
                </a:lnTo>
                <a:lnTo>
                  <a:pt x="179070" y="225509"/>
                </a:lnTo>
                <a:lnTo>
                  <a:pt x="179070" y="317077"/>
                </a:lnTo>
                <a:lnTo>
                  <a:pt x="202215" y="317556"/>
                </a:lnTo>
                <a:lnTo>
                  <a:pt x="296418" y="317576"/>
                </a:lnTo>
                <a:close/>
              </a:path>
            </a:pathLst>
          </a:custGeom>
          <a:solidFill>
            <a:srgbClr val="FEFEFE"/>
          </a:solidFill>
        </p:spPr>
        <p:txBody>
          <a:bodyPr wrap="square" lIns="0" tIns="0" rIns="0" bIns="0" rtlCol="0"/>
          <a:lstStyle/>
          <a:p>
            <a:endParaRPr dirty="0"/>
          </a:p>
        </p:txBody>
      </p:sp>
      <p:sp>
        <p:nvSpPr>
          <p:cNvPr id="12" name="object 7"/>
          <p:cNvSpPr/>
          <p:nvPr/>
        </p:nvSpPr>
        <p:spPr>
          <a:xfrm>
            <a:off x="7733503" y="6267898"/>
            <a:ext cx="330835" cy="333375"/>
          </a:xfrm>
          <a:custGeom>
            <a:avLst/>
            <a:gdLst/>
            <a:ahLst/>
            <a:cxnLst/>
            <a:rect l="l" t="t" r="r" b="b"/>
            <a:pathLst>
              <a:path w="330834" h="333375">
                <a:moveTo>
                  <a:pt x="330525" y="178641"/>
                </a:moveTo>
                <a:lnTo>
                  <a:pt x="327696" y="132903"/>
                </a:lnTo>
                <a:lnTo>
                  <a:pt x="313391" y="91240"/>
                </a:lnTo>
                <a:lnTo>
                  <a:pt x="289201" y="55631"/>
                </a:lnTo>
                <a:lnTo>
                  <a:pt x="256925" y="27557"/>
                </a:lnTo>
                <a:lnTo>
                  <a:pt x="218363" y="8500"/>
                </a:lnTo>
                <a:lnTo>
                  <a:pt x="175677" y="13"/>
                </a:lnTo>
                <a:lnTo>
                  <a:pt x="174534" y="0"/>
                </a:lnTo>
                <a:lnTo>
                  <a:pt x="129576" y="3363"/>
                </a:lnTo>
                <a:lnTo>
                  <a:pt x="81363" y="21706"/>
                </a:lnTo>
                <a:lnTo>
                  <a:pt x="42330" y="52814"/>
                </a:lnTo>
                <a:lnTo>
                  <a:pt x="14526" y="93724"/>
                </a:lnTo>
                <a:lnTo>
                  <a:pt x="0" y="141474"/>
                </a:lnTo>
                <a:lnTo>
                  <a:pt x="798" y="193101"/>
                </a:lnTo>
                <a:lnTo>
                  <a:pt x="12478" y="233844"/>
                </a:lnTo>
                <a:lnTo>
                  <a:pt x="32516" y="268158"/>
                </a:lnTo>
                <a:lnTo>
                  <a:pt x="60698" y="296185"/>
                </a:lnTo>
                <a:lnTo>
                  <a:pt x="96810" y="318069"/>
                </a:lnTo>
                <a:lnTo>
                  <a:pt x="129576" y="329109"/>
                </a:lnTo>
                <a:lnTo>
                  <a:pt x="129576" y="173289"/>
                </a:lnTo>
                <a:lnTo>
                  <a:pt x="175296" y="173289"/>
                </a:lnTo>
                <a:lnTo>
                  <a:pt x="175677" y="129093"/>
                </a:lnTo>
                <a:lnTo>
                  <a:pt x="196918" y="81468"/>
                </a:lnTo>
                <a:lnTo>
                  <a:pt x="238233" y="66300"/>
                </a:lnTo>
                <a:lnTo>
                  <a:pt x="249972" y="66349"/>
                </a:lnTo>
                <a:lnTo>
                  <a:pt x="257140" y="66728"/>
                </a:lnTo>
                <a:lnTo>
                  <a:pt x="266736" y="67371"/>
                </a:lnTo>
                <a:lnTo>
                  <a:pt x="272070" y="67371"/>
                </a:lnTo>
                <a:lnTo>
                  <a:pt x="276928" y="68065"/>
                </a:lnTo>
                <a:lnTo>
                  <a:pt x="282738" y="68133"/>
                </a:lnTo>
                <a:lnTo>
                  <a:pt x="282738" y="281801"/>
                </a:lnTo>
                <a:lnTo>
                  <a:pt x="301471" y="261230"/>
                </a:lnTo>
                <a:lnTo>
                  <a:pt x="321429" y="222112"/>
                </a:lnTo>
                <a:lnTo>
                  <a:pt x="330525" y="178641"/>
                </a:lnTo>
                <a:close/>
              </a:path>
              <a:path w="330834" h="333375">
                <a:moveTo>
                  <a:pt x="175296" y="333309"/>
                </a:moveTo>
                <a:lnTo>
                  <a:pt x="175296" y="226629"/>
                </a:lnTo>
                <a:lnTo>
                  <a:pt x="174534" y="225867"/>
                </a:lnTo>
                <a:lnTo>
                  <a:pt x="129576" y="225867"/>
                </a:lnTo>
                <a:lnTo>
                  <a:pt x="129576" y="329109"/>
                </a:lnTo>
                <a:lnTo>
                  <a:pt x="132624" y="329880"/>
                </a:lnTo>
                <a:lnTo>
                  <a:pt x="151460" y="332214"/>
                </a:lnTo>
                <a:lnTo>
                  <a:pt x="170724" y="332547"/>
                </a:lnTo>
                <a:lnTo>
                  <a:pt x="173010" y="332547"/>
                </a:lnTo>
                <a:lnTo>
                  <a:pt x="175296" y="333309"/>
                </a:lnTo>
                <a:close/>
              </a:path>
              <a:path w="330834" h="333375">
                <a:moveTo>
                  <a:pt x="282738" y="281801"/>
                </a:moveTo>
                <a:lnTo>
                  <a:pt x="282738" y="115377"/>
                </a:lnTo>
                <a:lnTo>
                  <a:pt x="249972" y="115377"/>
                </a:lnTo>
                <a:lnTo>
                  <a:pt x="241173" y="116782"/>
                </a:lnTo>
                <a:lnTo>
                  <a:pt x="234446" y="120902"/>
                </a:lnTo>
                <a:lnTo>
                  <a:pt x="230148" y="127593"/>
                </a:lnTo>
                <a:lnTo>
                  <a:pt x="228636" y="136713"/>
                </a:lnTo>
                <a:lnTo>
                  <a:pt x="228636" y="172527"/>
                </a:lnTo>
                <a:lnTo>
                  <a:pt x="229398" y="174051"/>
                </a:lnTo>
                <a:lnTo>
                  <a:pt x="234446" y="173943"/>
                </a:lnTo>
                <a:lnTo>
                  <a:pt x="242983" y="173611"/>
                </a:lnTo>
                <a:lnTo>
                  <a:pt x="249972" y="173468"/>
                </a:lnTo>
                <a:lnTo>
                  <a:pt x="257140" y="173372"/>
                </a:lnTo>
                <a:lnTo>
                  <a:pt x="277404" y="173289"/>
                </a:lnTo>
                <a:lnTo>
                  <a:pt x="278166" y="174051"/>
                </a:lnTo>
                <a:lnTo>
                  <a:pt x="279690" y="174051"/>
                </a:lnTo>
                <a:lnTo>
                  <a:pt x="279690" y="285148"/>
                </a:lnTo>
                <a:lnTo>
                  <a:pt x="282738" y="281801"/>
                </a:lnTo>
                <a:close/>
              </a:path>
              <a:path w="330834" h="333375">
                <a:moveTo>
                  <a:pt x="279690" y="285148"/>
                </a:moveTo>
                <a:lnTo>
                  <a:pt x="279690" y="174051"/>
                </a:lnTo>
                <a:lnTo>
                  <a:pt x="278416" y="186493"/>
                </a:lnTo>
                <a:lnTo>
                  <a:pt x="276928" y="198721"/>
                </a:lnTo>
                <a:lnTo>
                  <a:pt x="273594" y="222819"/>
                </a:lnTo>
                <a:lnTo>
                  <a:pt x="273594" y="225105"/>
                </a:lnTo>
                <a:lnTo>
                  <a:pt x="272070" y="225867"/>
                </a:lnTo>
                <a:lnTo>
                  <a:pt x="229398" y="225867"/>
                </a:lnTo>
                <a:lnTo>
                  <a:pt x="228636" y="226629"/>
                </a:lnTo>
                <a:lnTo>
                  <a:pt x="228636" y="320355"/>
                </a:lnTo>
                <a:lnTo>
                  <a:pt x="233208" y="318069"/>
                </a:lnTo>
                <a:lnTo>
                  <a:pt x="271710" y="293911"/>
                </a:lnTo>
                <a:lnTo>
                  <a:pt x="279690" y="285148"/>
                </a:lnTo>
                <a:close/>
              </a:path>
            </a:pathLst>
          </a:custGeom>
          <a:solidFill>
            <a:srgbClr val="FEFEFE"/>
          </a:solidFill>
        </p:spPr>
        <p:txBody>
          <a:bodyPr wrap="square" lIns="0" tIns="0" rIns="0" bIns="0" rtlCol="0"/>
          <a:lstStyle/>
          <a:p>
            <a:endParaRPr dirty="0"/>
          </a:p>
        </p:txBody>
      </p:sp>
      <p:sp>
        <p:nvSpPr>
          <p:cNvPr id="13" name="Rectangle 12"/>
          <p:cNvSpPr/>
          <p:nvPr/>
        </p:nvSpPr>
        <p:spPr>
          <a:xfrm>
            <a:off x="6096000" y="6296012"/>
            <a:ext cx="1557093" cy="310341"/>
          </a:xfrm>
          <a:prstGeom prst="rect">
            <a:avLst/>
          </a:prstGeom>
        </p:spPr>
        <p:txBody>
          <a:bodyPr wrap="none">
            <a:spAutoFit/>
          </a:bodyPr>
          <a:lstStyle/>
          <a:p>
            <a:pPr marL="12699">
              <a:lnSpc>
                <a:spcPts val="1739"/>
              </a:lnSpc>
            </a:pPr>
            <a:r>
              <a:rPr lang="en-US" spc="-10" dirty="0">
                <a:solidFill>
                  <a:schemeClr val="bg1"/>
                </a:solidFill>
                <a:cs typeface="Calibri"/>
              </a:rPr>
              <a:t>www.suny.edu</a:t>
            </a:r>
            <a:endParaRPr lang="en-US" dirty="0">
              <a:solidFill>
                <a:schemeClr val="bg1"/>
              </a:solidFill>
              <a:cs typeface="Calibri"/>
            </a:endParaRPr>
          </a:p>
        </p:txBody>
      </p:sp>
      <p:sp>
        <p:nvSpPr>
          <p:cNvPr id="9" name="TextBox 8"/>
          <p:cNvSpPr txBox="1"/>
          <p:nvPr/>
        </p:nvSpPr>
        <p:spPr>
          <a:xfrm>
            <a:off x="838200" y="1219200"/>
            <a:ext cx="7913370" cy="4385816"/>
          </a:xfrm>
          <a:prstGeom prst="rect">
            <a:avLst/>
          </a:prstGeom>
          <a:noFill/>
        </p:spPr>
        <p:txBody>
          <a:bodyPr wrap="square" rtlCol="0">
            <a:spAutoFit/>
          </a:bodyPr>
          <a:lstStyle/>
          <a:p>
            <a:pPr marL="365760" indent="-285750">
              <a:spcAft>
                <a:spcPts val="600"/>
              </a:spcAft>
              <a:buFont typeface="Wingdings" panose="05000000000000000000" pitchFamily="2" charset="2"/>
              <a:buChar char="Ø"/>
            </a:pPr>
            <a:r>
              <a:rPr lang="en-US" sz="2400" dirty="0">
                <a:cs typeface="Arial" panose="020B0604020202020204" pitchFamily="34" charset="0"/>
              </a:rPr>
              <a:t>Appearances should be timely entered into the database </a:t>
            </a:r>
            <a:r>
              <a:rPr lang="en-US" sz="2400" b="1" i="1" u="sng" dirty="0">
                <a:cs typeface="Arial" panose="020B0604020202020204" pitchFamily="34" charset="0"/>
              </a:rPr>
              <a:t>within five business days</a:t>
            </a:r>
            <a:r>
              <a:rPr lang="en-US" sz="2400" dirty="0">
                <a:cs typeface="Arial" panose="020B0604020202020204" pitchFamily="34" charset="0"/>
              </a:rPr>
              <a:t> after they occur</a:t>
            </a:r>
          </a:p>
          <a:p>
            <a:pPr marL="365760" indent="-285750">
              <a:spcAft>
                <a:spcPts val="600"/>
              </a:spcAft>
              <a:buFont typeface="Wingdings" panose="05000000000000000000" pitchFamily="2" charset="2"/>
              <a:buChar char="Ø"/>
            </a:pPr>
            <a:r>
              <a:rPr lang="en-US" sz="2400" dirty="0">
                <a:cs typeface="Arial" panose="020B0604020202020204" pitchFamily="34" charset="0"/>
              </a:rPr>
              <a:t>Each appearance need only be entered once. If multiple covered individuals from state entities attend a meeting, only one entry need be made</a:t>
            </a:r>
          </a:p>
          <a:p>
            <a:pPr marL="365760" indent="-285750">
              <a:spcAft>
                <a:spcPts val="600"/>
              </a:spcAft>
              <a:buFont typeface="Wingdings" panose="05000000000000000000" pitchFamily="2" charset="2"/>
              <a:buChar char="Ø"/>
            </a:pPr>
            <a:r>
              <a:rPr lang="en-US" sz="2400" dirty="0">
                <a:cs typeface="Arial" panose="020B0604020202020204" pitchFamily="34" charset="0"/>
              </a:rPr>
              <a:t>State entities are responsible for internally assigning those staff members who will be responsible for reporting the appearances (as well as an individual to enter the data)</a:t>
            </a:r>
          </a:p>
          <a:p>
            <a:pPr marL="365760" indent="-285750">
              <a:spcAft>
                <a:spcPts val="600"/>
              </a:spcAft>
              <a:buFont typeface="Wingdings" panose="05000000000000000000" pitchFamily="2" charset="2"/>
              <a:buChar char="Ø"/>
            </a:pPr>
            <a:r>
              <a:rPr lang="en-US" sz="2400" dirty="0">
                <a:cs typeface="Arial" panose="020B0604020202020204" pitchFamily="34" charset="0"/>
              </a:rPr>
              <a:t>All inquiries regarding the Project Sunlight database should be directed to help@projectsunlight.ny.gov and/or a state entity’s Project Sunlight liaison</a:t>
            </a:r>
          </a:p>
        </p:txBody>
      </p:sp>
    </p:spTree>
    <p:extLst>
      <p:ext uri="{BB962C8B-B14F-4D97-AF65-F5344CB8AC3E}">
        <p14:creationId xmlns:p14="http://schemas.microsoft.com/office/powerpoint/2010/main" val="161727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94370" cy="353943"/>
          </a:xfrm>
        </p:spPr>
        <p:txBody>
          <a:bodyPr/>
          <a:lstStyle/>
          <a:p>
            <a:r>
              <a:rPr lang="en-US" dirty="0"/>
              <a:t>Helpful Links/Resources</a:t>
            </a:r>
          </a:p>
        </p:txBody>
      </p:sp>
      <p:sp>
        <p:nvSpPr>
          <p:cNvPr id="5" name="Slide Number Placeholder 4"/>
          <p:cNvSpPr>
            <a:spLocks noGrp="1"/>
          </p:cNvSpPr>
          <p:nvPr>
            <p:ph type="sldNum" sz="quarter" idx="7"/>
          </p:nvPr>
        </p:nvSpPr>
        <p:spPr/>
        <p:txBody>
          <a:bodyPr/>
          <a:lstStyle/>
          <a:p>
            <a:fld id="{B6F15528-21DE-4FAA-801E-634DDDAF4B2B}" type="slidenum">
              <a:rPr lang="en-US" smtClean="0"/>
              <a:pPr/>
              <a:t>23</a:t>
            </a:fld>
            <a:endParaRPr lang="en-US" dirty="0"/>
          </a:p>
        </p:txBody>
      </p:sp>
      <p:sp>
        <p:nvSpPr>
          <p:cNvPr id="11" name="object 8"/>
          <p:cNvSpPr/>
          <p:nvPr/>
        </p:nvSpPr>
        <p:spPr>
          <a:xfrm>
            <a:off x="9344407" y="6270543"/>
            <a:ext cx="449580" cy="318135"/>
          </a:xfrm>
          <a:custGeom>
            <a:avLst/>
            <a:gdLst/>
            <a:ahLst/>
            <a:cxnLst/>
            <a:rect l="l" t="t" r="r" b="b"/>
            <a:pathLst>
              <a:path w="449579" h="318134">
                <a:moveTo>
                  <a:pt x="449580" y="158453"/>
                </a:moveTo>
                <a:lnTo>
                  <a:pt x="449437" y="115602"/>
                </a:lnTo>
                <a:lnTo>
                  <a:pt x="445722" y="71335"/>
                </a:lnTo>
                <a:lnTo>
                  <a:pt x="425767" y="24246"/>
                </a:lnTo>
                <a:lnTo>
                  <a:pt x="358521" y="4136"/>
                </a:lnTo>
                <a:lnTo>
                  <a:pt x="299656" y="1195"/>
                </a:lnTo>
                <a:lnTo>
                  <a:pt x="247364" y="112"/>
                </a:lnTo>
                <a:lnTo>
                  <a:pt x="202215" y="0"/>
                </a:lnTo>
                <a:lnTo>
                  <a:pt x="142744" y="112"/>
                </a:lnTo>
                <a:lnTo>
                  <a:pt x="97059" y="1195"/>
                </a:lnTo>
                <a:lnTo>
                  <a:pt x="48768" y="9863"/>
                </a:lnTo>
                <a:lnTo>
                  <a:pt x="14906" y="35902"/>
                </a:lnTo>
                <a:lnTo>
                  <a:pt x="3857" y="81622"/>
                </a:lnTo>
                <a:lnTo>
                  <a:pt x="142" y="146463"/>
                </a:lnTo>
                <a:lnTo>
                  <a:pt x="0" y="158453"/>
                </a:lnTo>
                <a:lnTo>
                  <a:pt x="142" y="201744"/>
                </a:lnTo>
                <a:lnTo>
                  <a:pt x="3857" y="246321"/>
                </a:lnTo>
                <a:lnTo>
                  <a:pt x="23812" y="293136"/>
                </a:lnTo>
                <a:lnTo>
                  <a:pt x="91059" y="313532"/>
                </a:lnTo>
                <a:lnTo>
                  <a:pt x="149923" y="316473"/>
                </a:lnTo>
                <a:lnTo>
                  <a:pt x="179070" y="317077"/>
                </a:lnTo>
                <a:lnTo>
                  <a:pt x="179070" y="91397"/>
                </a:lnTo>
                <a:lnTo>
                  <a:pt x="296418" y="158453"/>
                </a:lnTo>
                <a:lnTo>
                  <a:pt x="296418" y="317576"/>
                </a:lnTo>
                <a:lnTo>
                  <a:pt x="306835" y="317556"/>
                </a:lnTo>
                <a:lnTo>
                  <a:pt x="352520" y="316473"/>
                </a:lnTo>
                <a:lnTo>
                  <a:pt x="400812" y="307805"/>
                </a:lnTo>
                <a:lnTo>
                  <a:pt x="434673" y="281659"/>
                </a:lnTo>
                <a:lnTo>
                  <a:pt x="445722" y="235927"/>
                </a:lnTo>
                <a:lnTo>
                  <a:pt x="449437" y="170562"/>
                </a:lnTo>
                <a:lnTo>
                  <a:pt x="449580" y="158453"/>
                </a:lnTo>
                <a:close/>
              </a:path>
              <a:path w="449579" h="318134">
                <a:moveTo>
                  <a:pt x="296418" y="317576"/>
                </a:moveTo>
                <a:lnTo>
                  <a:pt x="296418" y="158453"/>
                </a:lnTo>
                <a:lnTo>
                  <a:pt x="179070" y="225509"/>
                </a:lnTo>
                <a:lnTo>
                  <a:pt x="179070" y="317077"/>
                </a:lnTo>
                <a:lnTo>
                  <a:pt x="202215" y="317556"/>
                </a:lnTo>
                <a:lnTo>
                  <a:pt x="296418" y="317576"/>
                </a:lnTo>
                <a:close/>
              </a:path>
            </a:pathLst>
          </a:custGeom>
          <a:solidFill>
            <a:srgbClr val="FEFEFE"/>
          </a:solidFill>
        </p:spPr>
        <p:txBody>
          <a:bodyPr wrap="square" lIns="0" tIns="0" rIns="0" bIns="0" rtlCol="0"/>
          <a:lstStyle/>
          <a:p>
            <a:endParaRPr dirty="0"/>
          </a:p>
        </p:txBody>
      </p:sp>
      <p:sp>
        <p:nvSpPr>
          <p:cNvPr id="12" name="object 7"/>
          <p:cNvSpPr/>
          <p:nvPr/>
        </p:nvSpPr>
        <p:spPr>
          <a:xfrm>
            <a:off x="7733503" y="6267898"/>
            <a:ext cx="330835" cy="333375"/>
          </a:xfrm>
          <a:custGeom>
            <a:avLst/>
            <a:gdLst/>
            <a:ahLst/>
            <a:cxnLst/>
            <a:rect l="l" t="t" r="r" b="b"/>
            <a:pathLst>
              <a:path w="330834" h="333375">
                <a:moveTo>
                  <a:pt x="330525" y="178641"/>
                </a:moveTo>
                <a:lnTo>
                  <a:pt x="327696" y="132903"/>
                </a:lnTo>
                <a:lnTo>
                  <a:pt x="313391" y="91240"/>
                </a:lnTo>
                <a:lnTo>
                  <a:pt x="289201" y="55631"/>
                </a:lnTo>
                <a:lnTo>
                  <a:pt x="256925" y="27557"/>
                </a:lnTo>
                <a:lnTo>
                  <a:pt x="218363" y="8500"/>
                </a:lnTo>
                <a:lnTo>
                  <a:pt x="175677" y="13"/>
                </a:lnTo>
                <a:lnTo>
                  <a:pt x="174534" y="0"/>
                </a:lnTo>
                <a:lnTo>
                  <a:pt x="129576" y="3363"/>
                </a:lnTo>
                <a:lnTo>
                  <a:pt x="81363" y="21706"/>
                </a:lnTo>
                <a:lnTo>
                  <a:pt x="42330" y="52814"/>
                </a:lnTo>
                <a:lnTo>
                  <a:pt x="14526" y="93724"/>
                </a:lnTo>
                <a:lnTo>
                  <a:pt x="0" y="141474"/>
                </a:lnTo>
                <a:lnTo>
                  <a:pt x="798" y="193101"/>
                </a:lnTo>
                <a:lnTo>
                  <a:pt x="12478" y="233844"/>
                </a:lnTo>
                <a:lnTo>
                  <a:pt x="32516" y="268158"/>
                </a:lnTo>
                <a:lnTo>
                  <a:pt x="60698" y="296185"/>
                </a:lnTo>
                <a:lnTo>
                  <a:pt x="96810" y="318069"/>
                </a:lnTo>
                <a:lnTo>
                  <a:pt x="129576" y="329109"/>
                </a:lnTo>
                <a:lnTo>
                  <a:pt x="129576" y="173289"/>
                </a:lnTo>
                <a:lnTo>
                  <a:pt x="175296" y="173289"/>
                </a:lnTo>
                <a:lnTo>
                  <a:pt x="175677" y="129093"/>
                </a:lnTo>
                <a:lnTo>
                  <a:pt x="196918" y="81468"/>
                </a:lnTo>
                <a:lnTo>
                  <a:pt x="238233" y="66300"/>
                </a:lnTo>
                <a:lnTo>
                  <a:pt x="249972" y="66349"/>
                </a:lnTo>
                <a:lnTo>
                  <a:pt x="257140" y="66728"/>
                </a:lnTo>
                <a:lnTo>
                  <a:pt x="266736" y="67371"/>
                </a:lnTo>
                <a:lnTo>
                  <a:pt x="272070" y="67371"/>
                </a:lnTo>
                <a:lnTo>
                  <a:pt x="276928" y="68065"/>
                </a:lnTo>
                <a:lnTo>
                  <a:pt x="282738" y="68133"/>
                </a:lnTo>
                <a:lnTo>
                  <a:pt x="282738" y="281801"/>
                </a:lnTo>
                <a:lnTo>
                  <a:pt x="301471" y="261230"/>
                </a:lnTo>
                <a:lnTo>
                  <a:pt x="321429" y="222112"/>
                </a:lnTo>
                <a:lnTo>
                  <a:pt x="330525" y="178641"/>
                </a:lnTo>
                <a:close/>
              </a:path>
              <a:path w="330834" h="333375">
                <a:moveTo>
                  <a:pt x="175296" y="333309"/>
                </a:moveTo>
                <a:lnTo>
                  <a:pt x="175296" y="226629"/>
                </a:lnTo>
                <a:lnTo>
                  <a:pt x="174534" y="225867"/>
                </a:lnTo>
                <a:lnTo>
                  <a:pt x="129576" y="225867"/>
                </a:lnTo>
                <a:lnTo>
                  <a:pt x="129576" y="329109"/>
                </a:lnTo>
                <a:lnTo>
                  <a:pt x="132624" y="329880"/>
                </a:lnTo>
                <a:lnTo>
                  <a:pt x="151460" y="332214"/>
                </a:lnTo>
                <a:lnTo>
                  <a:pt x="170724" y="332547"/>
                </a:lnTo>
                <a:lnTo>
                  <a:pt x="173010" y="332547"/>
                </a:lnTo>
                <a:lnTo>
                  <a:pt x="175296" y="333309"/>
                </a:lnTo>
                <a:close/>
              </a:path>
              <a:path w="330834" h="333375">
                <a:moveTo>
                  <a:pt x="282738" y="281801"/>
                </a:moveTo>
                <a:lnTo>
                  <a:pt x="282738" y="115377"/>
                </a:lnTo>
                <a:lnTo>
                  <a:pt x="249972" y="115377"/>
                </a:lnTo>
                <a:lnTo>
                  <a:pt x="241173" y="116782"/>
                </a:lnTo>
                <a:lnTo>
                  <a:pt x="234446" y="120902"/>
                </a:lnTo>
                <a:lnTo>
                  <a:pt x="230148" y="127593"/>
                </a:lnTo>
                <a:lnTo>
                  <a:pt x="228636" y="136713"/>
                </a:lnTo>
                <a:lnTo>
                  <a:pt x="228636" y="172527"/>
                </a:lnTo>
                <a:lnTo>
                  <a:pt x="229398" y="174051"/>
                </a:lnTo>
                <a:lnTo>
                  <a:pt x="234446" y="173943"/>
                </a:lnTo>
                <a:lnTo>
                  <a:pt x="242983" y="173611"/>
                </a:lnTo>
                <a:lnTo>
                  <a:pt x="249972" y="173468"/>
                </a:lnTo>
                <a:lnTo>
                  <a:pt x="257140" y="173372"/>
                </a:lnTo>
                <a:lnTo>
                  <a:pt x="277404" y="173289"/>
                </a:lnTo>
                <a:lnTo>
                  <a:pt x="278166" y="174051"/>
                </a:lnTo>
                <a:lnTo>
                  <a:pt x="279690" y="174051"/>
                </a:lnTo>
                <a:lnTo>
                  <a:pt x="279690" y="285148"/>
                </a:lnTo>
                <a:lnTo>
                  <a:pt x="282738" y="281801"/>
                </a:lnTo>
                <a:close/>
              </a:path>
              <a:path w="330834" h="333375">
                <a:moveTo>
                  <a:pt x="279690" y="285148"/>
                </a:moveTo>
                <a:lnTo>
                  <a:pt x="279690" y="174051"/>
                </a:lnTo>
                <a:lnTo>
                  <a:pt x="278416" y="186493"/>
                </a:lnTo>
                <a:lnTo>
                  <a:pt x="276928" y="198721"/>
                </a:lnTo>
                <a:lnTo>
                  <a:pt x="273594" y="222819"/>
                </a:lnTo>
                <a:lnTo>
                  <a:pt x="273594" y="225105"/>
                </a:lnTo>
                <a:lnTo>
                  <a:pt x="272070" y="225867"/>
                </a:lnTo>
                <a:lnTo>
                  <a:pt x="229398" y="225867"/>
                </a:lnTo>
                <a:lnTo>
                  <a:pt x="228636" y="226629"/>
                </a:lnTo>
                <a:lnTo>
                  <a:pt x="228636" y="320355"/>
                </a:lnTo>
                <a:lnTo>
                  <a:pt x="233208" y="318069"/>
                </a:lnTo>
                <a:lnTo>
                  <a:pt x="271710" y="293911"/>
                </a:lnTo>
                <a:lnTo>
                  <a:pt x="279690" y="285148"/>
                </a:lnTo>
                <a:close/>
              </a:path>
            </a:pathLst>
          </a:custGeom>
          <a:solidFill>
            <a:srgbClr val="FEFEFE"/>
          </a:solidFill>
        </p:spPr>
        <p:txBody>
          <a:bodyPr wrap="square" lIns="0" tIns="0" rIns="0" bIns="0" rtlCol="0"/>
          <a:lstStyle/>
          <a:p>
            <a:endParaRPr dirty="0"/>
          </a:p>
        </p:txBody>
      </p:sp>
      <p:sp>
        <p:nvSpPr>
          <p:cNvPr id="13" name="Rectangle 12"/>
          <p:cNvSpPr/>
          <p:nvPr/>
        </p:nvSpPr>
        <p:spPr>
          <a:xfrm>
            <a:off x="6096000" y="6296012"/>
            <a:ext cx="1557093" cy="310341"/>
          </a:xfrm>
          <a:prstGeom prst="rect">
            <a:avLst/>
          </a:prstGeom>
        </p:spPr>
        <p:txBody>
          <a:bodyPr wrap="none">
            <a:spAutoFit/>
          </a:bodyPr>
          <a:lstStyle/>
          <a:p>
            <a:pPr marL="12699">
              <a:lnSpc>
                <a:spcPts val="1739"/>
              </a:lnSpc>
            </a:pPr>
            <a:r>
              <a:rPr lang="en-US" spc="-10" dirty="0">
                <a:solidFill>
                  <a:schemeClr val="bg1"/>
                </a:solidFill>
                <a:cs typeface="Calibri"/>
              </a:rPr>
              <a:t>www.suny.edu</a:t>
            </a:r>
            <a:endParaRPr lang="en-US" dirty="0">
              <a:solidFill>
                <a:schemeClr val="bg1"/>
              </a:solidFill>
              <a:cs typeface="Calibri"/>
            </a:endParaRPr>
          </a:p>
        </p:txBody>
      </p:sp>
      <p:sp>
        <p:nvSpPr>
          <p:cNvPr id="9" name="TextBox 8"/>
          <p:cNvSpPr txBox="1"/>
          <p:nvPr/>
        </p:nvSpPr>
        <p:spPr>
          <a:xfrm>
            <a:off x="264413" y="1219200"/>
            <a:ext cx="9529574" cy="6186309"/>
          </a:xfrm>
          <a:prstGeom prst="rect">
            <a:avLst/>
          </a:prstGeom>
          <a:noFill/>
        </p:spPr>
        <p:txBody>
          <a:bodyPr wrap="square" rtlCol="0">
            <a:spAutoFit/>
          </a:bodyPr>
          <a:lstStyle/>
          <a:p>
            <a:pPr marL="80010">
              <a:spcAft>
                <a:spcPts val="600"/>
              </a:spcAft>
            </a:pPr>
            <a:r>
              <a:rPr lang="en-US" sz="2400" dirty="0">
                <a:cs typeface="Arial" panose="020B0604020202020204" pitchFamily="34" charset="0"/>
              </a:rPr>
              <a:t>Main Site: </a:t>
            </a:r>
            <a:r>
              <a:rPr lang="en-US" sz="2400" dirty="0">
                <a:cs typeface="Arial" panose="020B0604020202020204" pitchFamily="34" charset="0"/>
                <a:hlinkClick r:id="rId2"/>
              </a:rPr>
              <a:t>https://projectsunlight.ny.gov/</a:t>
            </a:r>
            <a:endParaRPr lang="en-US" sz="2400" dirty="0">
              <a:cs typeface="Arial" panose="020B0604020202020204" pitchFamily="34" charset="0"/>
            </a:endParaRPr>
          </a:p>
          <a:p>
            <a:pPr marL="80010">
              <a:spcAft>
                <a:spcPts val="600"/>
              </a:spcAft>
            </a:pPr>
            <a:endParaRPr lang="en-US" sz="2400" dirty="0">
              <a:cs typeface="Arial" panose="020B0604020202020204" pitchFamily="34" charset="0"/>
            </a:endParaRPr>
          </a:p>
          <a:p>
            <a:pPr marL="80010">
              <a:spcAft>
                <a:spcPts val="600"/>
              </a:spcAft>
            </a:pPr>
            <a:r>
              <a:rPr lang="en-US" sz="2400" dirty="0">
                <a:cs typeface="Arial" panose="020B0604020202020204" pitchFamily="34" charset="0"/>
              </a:rPr>
              <a:t>Policy: </a:t>
            </a:r>
            <a:r>
              <a:rPr lang="en-US" sz="2400" dirty="0">
                <a:cs typeface="Arial" panose="020B0604020202020204" pitchFamily="34" charset="0"/>
                <a:hlinkClick r:id="rId3"/>
              </a:rPr>
              <a:t>https://projectsunlight.ny.gov/Policy.pdf</a:t>
            </a:r>
            <a:endParaRPr lang="en-US" sz="2400" dirty="0">
              <a:cs typeface="Arial" panose="020B0604020202020204" pitchFamily="34" charset="0"/>
            </a:endParaRPr>
          </a:p>
          <a:p>
            <a:pPr marL="80010">
              <a:spcAft>
                <a:spcPts val="600"/>
              </a:spcAft>
            </a:pPr>
            <a:endParaRPr lang="en-US" sz="2400" dirty="0">
              <a:cs typeface="Arial" panose="020B0604020202020204" pitchFamily="34" charset="0"/>
            </a:endParaRPr>
          </a:p>
          <a:p>
            <a:pPr marL="80010">
              <a:spcAft>
                <a:spcPts val="600"/>
              </a:spcAft>
            </a:pPr>
            <a:r>
              <a:rPr lang="en-US" sz="2400" dirty="0">
                <a:cs typeface="Arial" panose="020B0604020202020204" pitchFamily="34" charset="0"/>
              </a:rPr>
              <a:t>FAQ’s: </a:t>
            </a:r>
            <a:r>
              <a:rPr lang="en-US" sz="2400" dirty="0">
                <a:cs typeface="Arial" panose="020B0604020202020204" pitchFamily="34" charset="0"/>
                <a:hlinkClick r:id="rId4"/>
              </a:rPr>
              <a:t>https://projectsunlight.ny.gov/FAQ.pdf</a:t>
            </a:r>
            <a:endParaRPr lang="en-US" sz="2400" dirty="0">
              <a:cs typeface="Arial" panose="020B0604020202020204" pitchFamily="34" charset="0"/>
            </a:endParaRPr>
          </a:p>
          <a:p>
            <a:pPr marL="80010">
              <a:spcAft>
                <a:spcPts val="600"/>
              </a:spcAft>
            </a:pPr>
            <a:endParaRPr lang="en-US" sz="2400" dirty="0">
              <a:cs typeface="Arial" panose="020B0604020202020204" pitchFamily="34" charset="0"/>
            </a:endParaRPr>
          </a:p>
          <a:p>
            <a:pPr marL="80010">
              <a:spcAft>
                <a:spcPts val="600"/>
              </a:spcAft>
            </a:pPr>
            <a:r>
              <a:rPr lang="en-US" sz="2400" dirty="0">
                <a:cs typeface="Arial" panose="020B0604020202020204" pitchFamily="34" charset="0"/>
              </a:rPr>
              <a:t>Contact:</a:t>
            </a:r>
          </a:p>
          <a:p>
            <a:pPr marL="80010">
              <a:spcAft>
                <a:spcPts val="600"/>
              </a:spcAft>
            </a:pPr>
            <a:r>
              <a:rPr lang="en-US" sz="2400" dirty="0">
                <a:cs typeface="Arial" panose="020B0604020202020204" pitchFamily="34" charset="0"/>
              </a:rPr>
              <a:t>Christian Mullin, SUNY Compliance Officer and Director of Risk Management</a:t>
            </a:r>
          </a:p>
          <a:p>
            <a:pPr marL="80010">
              <a:spcAft>
                <a:spcPts val="600"/>
              </a:spcAft>
            </a:pPr>
            <a:r>
              <a:rPr lang="en-US" sz="2400" dirty="0">
                <a:cs typeface="Arial" panose="020B0604020202020204" pitchFamily="34" charset="0"/>
                <a:hlinkClick r:id="rId5"/>
              </a:rPr>
              <a:t>Christian.Mullin@suny.edu</a:t>
            </a:r>
            <a:endParaRPr lang="en-US" sz="2400" dirty="0">
              <a:cs typeface="Arial" panose="020B0604020202020204" pitchFamily="34" charset="0"/>
            </a:endParaRPr>
          </a:p>
          <a:p>
            <a:pPr marL="80010">
              <a:spcAft>
                <a:spcPts val="600"/>
              </a:spcAft>
            </a:pPr>
            <a:r>
              <a:rPr lang="en-US" sz="2400" dirty="0">
                <a:cs typeface="Arial" panose="020B0604020202020204" pitchFamily="34" charset="0"/>
              </a:rPr>
              <a:t>518-320-1132</a:t>
            </a:r>
          </a:p>
          <a:p>
            <a:pPr marL="80010">
              <a:spcAft>
                <a:spcPts val="600"/>
              </a:spcAft>
            </a:pPr>
            <a:endParaRPr lang="en-US" sz="2400" dirty="0">
              <a:cs typeface="Arial" panose="020B0604020202020204" pitchFamily="34" charset="0"/>
            </a:endParaRPr>
          </a:p>
          <a:p>
            <a:pPr marL="80010">
              <a:spcAft>
                <a:spcPts val="600"/>
              </a:spcAft>
            </a:pPr>
            <a:r>
              <a:rPr lang="en-US" sz="2400" dirty="0">
                <a:cs typeface="Arial" panose="020B0604020202020204" pitchFamily="34" charset="0"/>
                <a:hlinkClick r:id="rId6"/>
              </a:rPr>
              <a:t>help@projectsunlight.ny.gov</a:t>
            </a:r>
            <a:r>
              <a:rPr lang="en-US" sz="2400" dirty="0">
                <a:cs typeface="Arial" panose="020B0604020202020204" pitchFamily="34" charset="0"/>
              </a:rPr>
              <a:t> </a:t>
            </a:r>
          </a:p>
          <a:p>
            <a:pPr marL="80010">
              <a:spcAft>
                <a:spcPts val="600"/>
              </a:spcAft>
            </a:pPr>
            <a:endParaRPr lang="en-US" sz="2400" dirty="0">
              <a:cs typeface="Arial" panose="020B0604020202020204" pitchFamily="34" charset="0"/>
            </a:endParaRPr>
          </a:p>
        </p:txBody>
      </p:sp>
    </p:spTree>
    <p:extLst>
      <p:ext uri="{BB962C8B-B14F-4D97-AF65-F5344CB8AC3E}">
        <p14:creationId xmlns:p14="http://schemas.microsoft.com/office/powerpoint/2010/main" val="21359118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1652016"/>
            <a:ext cx="5501640" cy="4288790"/>
          </a:xfrm>
          <a:custGeom>
            <a:avLst/>
            <a:gdLst/>
            <a:ahLst/>
            <a:cxnLst/>
            <a:rect l="l" t="t" r="r" b="b"/>
            <a:pathLst>
              <a:path w="5501640" h="4288790">
                <a:moveTo>
                  <a:pt x="5501259" y="0"/>
                </a:moveTo>
                <a:lnTo>
                  <a:pt x="0" y="0"/>
                </a:lnTo>
                <a:lnTo>
                  <a:pt x="0" y="4288526"/>
                </a:lnTo>
                <a:lnTo>
                  <a:pt x="4305681" y="4282440"/>
                </a:lnTo>
                <a:lnTo>
                  <a:pt x="5501259" y="0"/>
                </a:lnTo>
                <a:close/>
              </a:path>
            </a:pathLst>
          </a:custGeom>
          <a:solidFill>
            <a:srgbClr val="00B0F0"/>
          </a:solidFill>
        </p:spPr>
        <p:txBody>
          <a:bodyPr wrap="square" lIns="0" tIns="0" rIns="0" bIns="0" rtlCol="0"/>
          <a:lstStyle/>
          <a:p>
            <a:endParaRPr dirty="0"/>
          </a:p>
        </p:txBody>
      </p:sp>
      <p:sp>
        <p:nvSpPr>
          <p:cNvPr id="3" name="object 3"/>
          <p:cNvSpPr/>
          <p:nvPr/>
        </p:nvSpPr>
        <p:spPr>
          <a:xfrm>
            <a:off x="4199385" y="1645158"/>
            <a:ext cx="5859145" cy="4288790"/>
          </a:xfrm>
          <a:custGeom>
            <a:avLst/>
            <a:gdLst/>
            <a:ahLst/>
            <a:cxnLst/>
            <a:rect l="l" t="t" r="r" b="b"/>
            <a:pathLst>
              <a:path w="5859145" h="4288790">
                <a:moveTo>
                  <a:pt x="5859018" y="0"/>
                </a:moveTo>
                <a:lnTo>
                  <a:pt x="1271777" y="6096"/>
                </a:lnTo>
                <a:lnTo>
                  <a:pt x="0" y="4288536"/>
                </a:lnTo>
                <a:lnTo>
                  <a:pt x="5852160" y="4288536"/>
                </a:lnTo>
                <a:lnTo>
                  <a:pt x="5859018" y="0"/>
                </a:lnTo>
                <a:close/>
              </a:path>
            </a:pathLst>
          </a:custGeom>
          <a:solidFill>
            <a:srgbClr val="2F5597"/>
          </a:solidFill>
        </p:spPr>
        <p:txBody>
          <a:bodyPr wrap="square" lIns="0" tIns="0" rIns="0" bIns="0" rtlCol="0"/>
          <a:lstStyle/>
          <a:p>
            <a:endParaRPr dirty="0"/>
          </a:p>
        </p:txBody>
      </p:sp>
      <p:sp>
        <p:nvSpPr>
          <p:cNvPr id="4" name="object 4"/>
          <p:cNvSpPr/>
          <p:nvPr/>
        </p:nvSpPr>
        <p:spPr>
          <a:xfrm>
            <a:off x="2277618" y="2861313"/>
            <a:ext cx="1999488" cy="1921001"/>
          </a:xfrm>
          <a:prstGeom prst="rect">
            <a:avLst/>
          </a:prstGeom>
          <a:blipFill>
            <a:blip r:embed="rId2" cstate="print"/>
            <a:stretch>
              <a:fillRect/>
            </a:stretch>
          </a:blipFill>
        </p:spPr>
        <p:txBody>
          <a:bodyPr wrap="square" lIns="0" tIns="0" rIns="0" bIns="0" rtlCol="0"/>
          <a:lstStyle/>
          <a:p>
            <a:endParaRPr dirty="0"/>
          </a:p>
        </p:txBody>
      </p:sp>
      <p:sp>
        <p:nvSpPr>
          <p:cNvPr id="5" name="object 5"/>
          <p:cNvSpPr txBox="1">
            <a:spLocks noGrp="1"/>
          </p:cNvSpPr>
          <p:nvPr>
            <p:ph type="title"/>
          </p:nvPr>
        </p:nvSpPr>
        <p:spPr>
          <a:xfrm>
            <a:off x="5445507" y="3586988"/>
            <a:ext cx="1939289" cy="453842"/>
          </a:xfrm>
          <a:prstGeom prst="rect">
            <a:avLst/>
          </a:prstGeom>
        </p:spPr>
        <p:txBody>
          <a:bodyPr vert="horz" wrap="square" lIns="0" tIns="0" rIns="0" bIns="0" rtlCol="0">
            <a:spAutoFit/>
          </a:bodyPr>
          <a:lstStyle/>
          <a:p>
            <a:pPr marL="12699"/>
            <a:r>
              <a:rPr lang="en-US" sz="2949" spc="-120" dirty="0">
                <a:solidFill>
                  <a:srgbClr val="FFFFFF"/>
                </a:solidFill>
                <a:effectLst>
                  <a:outerShdw blurRad="50800" dist="38100" dir="2700000" algn="tl" rotWithShape="0">
                    <a:prstClr val="black">
                      <a:alpha val="40000"/>
                    </a:prstClr>
                  </a:outerShdw>
                </a:effectLst>
                <a:latin typeface="Arial"/>
                <a:cs typeface="Arial"/>
              </a:rPr>
              <a:t>Thank You</a:t>
            </a:r>
            <a:endParaRPr sz="2949" dirty="0">
              <a:effectLst>
                <a:outerShdw blurRad="50800" dist="38100" dir="2700000" algn="tl" rotWithShape="0">
                  <a:prstClr val="black">
                    <a:alpha val="40000"/>
                  </a:prstClr>
                </a:outerShdw>
              </a:effectLst>
              <a:latin typeface="Arial"/>
              <a:cs typeface="Arial"/>
            </a:endParaRPr>
          </a:p>
        </p:txBody>
      </p:sp>
      <p:sp>
        <p:nvSpPr>
          <p:cNvPr id="6" name="object 6"/>
          <p:cNvSpPr txBox="1"/>
          <p:nvPr/>
        </p:nvSpPr>
        <p:spPr>
          <a:xfrm>
            <a:off x="6018275" y="6188726"/>
            <a:ext cx="1337310" cy="261610"/>
          </a:xfrm>
          <a:prstGeom prst="rect">
            <a:avLst/>
          </a:prstGeom>
        </p:spPr>
        <p:txBody>
          <a:bodyPr vert="horz" wrap="square" lIns="0" tIns="0" rIns="0" bIns="0" rtlCol="0">
            <a:spAutoFit/>
          </a:bodyPr>
          <a:lstStyle/>
          <a:p>
            <a:pPr marL="12699"/>
            <a:r>
              <a:rPr sz="1700" spc="-10" dirty="0">
                <a:solidFill>
                  <a:srgbClr val="2F5597"/>
                </a:solidFill>
                <a:latin typeface="Calibri"/>
                <a:cs typeface="Calibri"/>
                <a:hlinkClick r:id="rId3"/>
              </a:rPr>
              <a:t>www.suny.edu</a:t>
            </a:r>
            <a:endParaRPr sz="1700" dirty="0">
              <a:latin typeface="Calibri"/>
              <a:cs typeface="Calibri"/>
            </a:endParaRPr>
          </a:p>
        </p:txBody>
      </p:sp>
      <p:sp>
        <p:nvSpPr>
          <p:cNvPr id="7" name="object 7"/>
          <p:cNvSpPr/>
          <p:nvPr/>
        </p:nvSpPr>
        <p:spPr>
          <a:xfrm>
            <a:off x="7659626" y="6115814"/>
            <a:ext cx="412241" cy="416051"/>
          </a:xfrm>
          <a:prstGeom prst="rect">
            <a:avLst/>
          </a:prstGeom>
          <a:blipFill>
            <a:blip r:embed="rId4" cstate="print"/>
            <a:stretch>
              <a:fillRect/>
            </a:stretch>
          </a:blipFill>
        </p:spPr>
        <p:txBody>
          <a:bodyPr wrap="square" lIns="0" tIns="0" rIns="0" bIns="0" rtlCol="0"/>
          <a:lstStyle/>
          <a:p>
            <a:endParaRPr dirty="0"/>
          </a:p>
        </p:txBody>
      </p:sp>
      <p:sp>
        <p:nvSpPr>
          <p:cNvPr id="8" name="object 8"/>
          <p:cNvSpPr/>
          <p:nvPr/>
        </p:nvSpPr>
        <p:spPr>
          <a:xfrm>
            <a:off x="8229600" y="6115814"/>
            <a:ext cx="411480" cy="416051"/>
          </a:xfrm>
          <a:prstGeom prst="rect">
            <a:avLst/>
          </a:prstGeom>
          <a:blipFill>
            <a:blip r:embed="rId5" cstate="print"/>
            <a:stretch>
              <a:fillRect/>
            </a:stretch>
          </a:blipFill>
        </p:spPr>
        <p:txBody>
          <a:bodyPr wrap="square" lIns="0" tIns="0" rIns="0" bIns="0" rtlCol="0"/>
          <a:lstStyle/>
          <a:p>
            <a:endParaRPr dirty="0"/>
          </a:p>
        </p:txBody>
      </p:sp>
      <p:sp>
        <p:nvSpPr>
          <p:cNvPr id="9" name="object 9"/>
          <p:cNvSpPr/>
          <p:nvPr/>
        </p:nvSpPr>
        <p:spPr>
          <a:xfrm>
            <a:off x="8802626" y="6115814"/>
            <a:ext cx="412241" cy="416051"/>
          </a:xfrm>
          <a:prstGeom prst="rect">
            <a:avLst/>
          </a:prstGeom>
          <a:blipFill>
            <a:blip r:embed="rId6" cstate="print"/>
            <a:stretch>
              <a:fillRect/>
            </a:stretch>
          </a:blipFill>
        </p:spPr>
        <p:txBody>
          <a:bodyPr wrap="square" lIns="0" tIns="0" rIns="0" bIns="0" rtlCol="0"/>
          <a:lstStyle/>
          <a:p>
            <a:endParaRPr dirty="0"/>
          </a:p>
        </p:txBody>
      </p:sp>
      <p:sp>
        <p:nvSpPr>
          <p:cNvPr id="10" name="object 10"/>
          <p:cNvSpPr/>
          <p:nvPr/>
        </p:nvSpPr>
        <p:spPr>
          <a:xfrm>
            <a:off x="7507605" y="6121911"/>
            <a:ext cx="0" cy="405765"/>
          </a:xfrm>
          <a:custGeom>
            <a:avLst/>
            <a:gdLst/>
            <a:ahLst/>
            <a:cxnLst/>
            <a:rect l="l" t="t" r="r" b="b"/>
            <a:pathLst>
              <a:path h="405765">
                <a:moveTo>
                  <a:pt x="0" y="0"/>
                </a:moveTo>
                <a:lnTo>
                  <a:pt x="0" y="405384"/>
                </a:lnTo>
              </a:path>
            </a:pathLst>
          </a:custGeom>
          <a:ln w="5334">
            <a:solidFill>
              <a:srgbClr val="4472C4"/>
            </a:solidFill>
          </a:ln>
        </p:spPr>
        <p:txBody>
          <a:bodyPr wrap="square" lIns="0" tIns="0" rIns="0" bIns="0" rtlCol="0"/>
          <a:lstStyle/>
          <a:p>
            <a:endParaRPr dirty="0"/>
          </a:p>
        </p:txBody>
      </p:sp>
      <p:sp>
        <p:nvSpPr>
          <p:cNvPr id="11" name="object 11"/>
          <p:cNvSpPr/>
          <p:nvPr/>
        </p:nvSpPr>
        <p:spPr>
          <a:xfrm>
            <a:off x="9359648" y="6124197"/>
            <a:ext cx="412241" cy="416051"/>
          </a:xfrm>
          <a:prstGeom prst="rect">
            <a:avLst/>
          </a:prstGeom>
          <a:blipFill>
            <a:blip r:embed="rId7" cstate="print"/>
            <a:stretch>
              <a:fillRect/>
            </a:stretch>
          </a:blipFill>
        </p:spPr>
        <p:txBody>
          <a:bodyPr wrap="square" lIns="0" tIns="0" rIns="0" bIns="0" rtlCol="0"/>
          <a:lstStyle/>
          <a:p>
            <a:endParaRPr dirty="0"/>
          </a:p>
        </p:txBody>
      </p:sp>
      <p:sp>
        <p:nvSpPr>
          <p:cNvPr id="13" name="Slide Number Placeholder 12"/>
          <p:cNvSpPr>
            <a:spLocks noGrp="1"/>
          </p:cNvSpPr>
          <p:nvPr>
            <p:ph type="sldNum" sz="quarter" idx="7"/>
          </p:nvPr>
        </p:nvSpPr>
        <p:spPr/>
        <p:txBody>
          <a:bodyPr/>
          <a:lstStyle/>
          <a:p>
            <a:fld id="{B6F15528-21DE-4FAA-801E-634DDDAF4B2B}" type="slidenum">
              <a:rPr lang="en-US" smtClean="0"/>
              <a:t>24</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94370" cy="353943"/>
          </a:xfrm>
        </p:spPr>
        <p:txBody>
          <a:bodyPr/>
          <a:lstStyle/>
          <a:p>
            <a:r>
              <a:rPr lang="en-US" dirty="0"/>
              <a:t>What is it?</a:t>
            </a:r>
          </a:p>
        </p:txBody>
      </p:sp>
      <p:sp>
        <p:nvSpPr>
          <p:cNvPr id="5" name="Slide Number Placeholder 4"/>
          <p:cNvSpPr>
            <a:spLocks noGrp="1"/>
          </p:cNvSpPr>
          <p:nvPr>
            <p:ph type="sldNum" sz="quarter" idx="7"/>
          </p:nvPr>
        </p:nvSpPr>
        <p:spPr/>
        <p:txBody>
          <a:bodyPr/>
          <a:lstStyle/>
          <a:p>
            <a:fld id="{B6F15528-21DE-4FAA-801E-634DDDAF4B2B}" type="slidenum">
              <a:rPr lang="en-US" smtClean="0"/>
              <a:pPr/>
              <a:t>3</a:t>
            </a:fld>
            <a:endParaRPr lang="en-US" dirty="0"/>
          </a:p>
        </p:txBody>
      </p:sp>
      <p:sp>
        <p:nvSpPr>
          <p:cNvPr id="11" name="object 8"/>
          <p:cNvSpPr/>
          <p:nvPr/>
        </p:nvSpPr>
        <p:spPr>
          <a:xfrm>
            <a:off x="9344407" y="6270543"/>
            <a:ext cx="449580" cy="318135"/>
          </a:xfrm>
          <a:custGeom>
            <a:avLst/>
            <a:gdLst/>
            <a:ahLst/>
            <a:cxnLst/>
            <a:rect l="l" t="t" r="r" b="b"/>
            <a:pathLst>
              <a:path w="449579" h="318134">
                <a:moveTo>
                  <a:pt x="449580" y="158453"/>
                </a:moveTo>
                <a:lnTo>
                  <a:pt x="449437" y="115602"/>
                </a:lnTo>
                <a:lnTo>
                  <a:pt x="445722" y="71335"/>
                </a:lnTo>
                <a:lnTo>
                  <a:pt x="425767" y="24246"/>
                </a:lnTo>
                <a:lnTo>
                  <a:pt x="358521" y="4136"/>
                </a:lnTo>
                <a:lnTo>
                  <a:pt x="299656" y="1195"/>
                </a:lnTo>
                <a:lnTo>
                  <a:pt x="247364" y="112"/>
                </a:lnTo>
                <a:lnTo>
                  <a:pt x="202215" y="0"/>
                </a:lnTo>
                <a:lnTo>
                  <a:pt x="142744" y="112"/>
                </a:lnTo>
                <a:lnTo>
                  <a:pt x="97059" y="1195"/>
                </a:lnTo>
                <a:lnTo>
                  <a:pt x="48768" y="9863"/>
                </a:lnTo>
                <a:lnTo>
                  <a:pt x="14906" y="35902"/>
                </a:lnTo>
                <a:lnTo>
                  <a:pt x="3857" y="81622"/>
                </a:lnTo>
                <a:lnTo>
                  <a:pt x="142" y="146463"/>
                </a:lnTo>
                <a:lnTo>
                  <a:pt x="0" y="158453"/>
                </a:lnTo>
                <a:lnTo>
                  <a:pt x="142" y="201744"/>
                </a:lnTo>
                <a:lnTo>
                  <a:pt x="3857" y="246321"/>
                </a:lnTo>
                <a:lnTo>
                  <a:pt x="23812" y="293136"/>
                </a:lnTo>
                <a:lnTo>
                  <a:pt x="91059" y="313532"/>
                </a:lnTo>
                <a:lnTo>
                  <a:pt x="149923" y="316473"/>
                </a:lnTo>
                <a:lnTo>
                  <a:pt x="179070" y="317077"/>
                </a:lnTo>
                <a:lnTo>
                  <a:pt x="179070" y="91397"/>
                </a:lnTo>
                <a:lnTo>
                  <a:pt x="296418" y="158453"/>
                </a:lnTo>
                <a:lnTo>
                  <a:pt x="296418" y="317576"/>
                </a:lnTo>
                <a:lnTo>
                  <a:pt x="306835" y="317556"/>
                </a:lnTo>
                <a:lnTo>
                  <a:pt x="352520" y="316473"/>
                </a:lnTo>
                <a:lnTo>
                  <a:pt x="400812" y="307805"/>
                </a:lnTo>
                <a:lnTo>
                  <a:pt x="434673" y="281659"/>
                </a:lnTo>
                <a:lnTo>
                  <a:pt x="445722" y="235927"/>
                </a:lnTo>
                <a:lnTo>
                  <a:pt x="449437" y="170562"/>
                </a:lnTo>
                <a:lnTo>
                  <a:pt x="449580" y="158453"/>
                </a:lnTo>
                <a:close/>
              </a:path>
              <a:path w="449579" h="318134">
                <a:moveTo>
                  <a:pt x="296418" y="317576"/>
                </a:moveTo>
                <a:lnTo>
                  <a:pt x="296418" y="158453"/>
                </a:lnTo>
                <a:lnTo>
                  <a:pt x="179070" y="225509"/>
                </a:lnTo>
                <a:lnTo>
                  <a:pt x="179070" y="317077"/>
                </a:lnTo>
                <a:lnTo>
                  <a:pt x="202215" y="317556"/>
                </a:lnTo>
                <a:lnTo>
                  <a:pt x="296418" y="317576"/>
                </a:lnTo>
                <a:close/>
              </a:path>
            </a:pathLst>
          </a:custGeom>
          <a:solidFill>
            <a:srgbClr val="FEFEFE"/>
          </a:solidFill>
        </p:spPr>
        <p:txBody>
          <a:bodyPr wrap="square" lIns="0" tIns="0" rIns="0" bIns="0" rtlCol="0"/>
          <a:lstStyle/>
          <a:p>
            <a:endParaRPr dirty="0"/>
          </a:p>
        </p:txBody>
      </p:sp>
      <p:sp>
        <p:nvSpPr>
          <p:cNvPr id="12" name="object 7"/>
          <p:cNvSpPr/>
          <p:nvPr/>
        </p:nvSpPr>
        <p:spPr>
          <a:xfrm>
            <a:off x="7733503" y="6267898"/>
            <a:ext cx="330835" cy="333375"/>
          </a:xfrm>
          <a:custGeom>
            <a:avLst/>
            <a:gdLst/>
            <a:ahLst/>
            <a:cxnLst/>
            <a:rect l="l" t="t" r="r" b="b"/>
            <a:pathLst>
              <a:path w="330834" h="333375">
                <a:moveTo>
                  <a:pt x="330525" y="178641"/>
                </a:moveTo>
                <a:lnTo>
                  <a:pt x="327696" y="132903"/>
                </a:lnTo>
                <a:lnTo>
                  <a:pt x="313391" y="91240"/>
                </a:lnTo>
                <a:lnTo>
                  <a:pt x="289201" y="55631"/>
                </a:lnTo>
                <a:lnTo>
                  <a:pt x="256925" y="27557"/>
                </a:lnTo>
                <a:lnTo>
                  <a:pt x="218363" y="8500"/>
                </a:lnTo>
                <a:lnTo>
                  <a:pt x="175677" y="13"/>
                </a:lnTo>
                <a:lnTo>
                  <a:pt x="174534" y="0"/>
                </a:lnTo>
                <a:lnTo>
                  <a:pt x="129576" y="3363"/>
                </a:lnTo>
                <a:lnTo>
                  <a:pt x="81363" y="21706"/>
                </a:lnTo>
                <a:lnTo>
                  <a:pt x="42330" y="52814"/>
                </a:lnTo>
                <a:lnTo>
                  <a:pt x="14526" y="93724"/>
                </a:lnTo>
                <a:lnTo>
                  <a:pt x="0" y="141474"/>
                </a:lnTo>
                <a:lnTo>
                  <a:pt x="798" y="193101"/>
                </a:lnTo>
                <a:lnTo>
                  <a:pt x="12478" y="233844"/>
                </a:lnTo>
                <a:lnTo>
                  <a:pt x="32516" y="268158"/>
                </a:lnTo>
                <a:lnTo>
                  <a:pt x="60698" y="296185"/>
                </a:lnTo>
                <a:lnTo>
                  <a:pt x="96810" y="318069"/>
                </a:lnTo>
                <a:lnTo>
                  <a:pt x="129576" y="329109"/>
                </a:lnTo>
                <a:lnTo>
                  <a:pt x="129576" y="173289"/>
                </a:lnTo>
                <a:lnTo>
                  <a:pt x="175296" y="173289"/>
                </a:lnTo>
                <a:lnTo>
                  <a:pt x="175677" y="129093"/>
                </a:lnTo>
                <a:lnTo>
                  <a:pt x="196918" y="81468"/>
                </a:lnTo>
                <a:lnTo>
                  <a:pt x="238233" y="66300"/>
                </a:lnTo>
                <a:lnTo>
                  <a:pt x="249972" y="66349"/>
                </a:lnTo>
                <a:lnTo>
                  <a:pt x="257140" y="66728"/>
                </a:lnTo>
                <a:lnTo>
                  <a:pt x="266736" y="67371"/>
                </a:lnTo>
                <a:lnTo>
                  <a:pt x="272070" y="67371"/>
                </a:lnTo>
                <a:lnTo>
                  <a:pt x="276928" y="68065"/>
                </a:lnTo>
                <a:lnTo>
                  <a:pt x="282738" y="68133"/>
                </a:lnTo>
                <a:lnTo>
                  <a:pt x="282738" y="281801"/>
                </a:lnTo>
                <a:lnTo>
                  <a:pt x="301471" y="261230"/>
                </a:lnTo>
                <a:lnTo>
                  <a:pt x="321429" y="222112"/>
                </a:lnTo>
                <a:lnTo>
                  <a:pt x="330525" y="178641"/>
                </a:lnTo>
                <a:close/>
              </a:path>
              <a:path w="330834" h="333375">
                <a:moveTo>
                  <a:pt x="175296" y="333309"/>
                </a:moveTo>
                <a:lnTo>
                  <a:pt x="175296" y="226629"/>
                </a:lnTo>
                <a:lnTo>
                  <a:pt x="174534" y="225867"/>
                </a:lnTo>
                <a:lnTo>
                  <a:pt x="129576" y="225867"/>
                </a:lnTo>
                <a:lnTo>
                  <a:pt x="129576" y="329109"/>
                </a:lnTo>
                <a:lnTo>
                  <a:pt x="132624" y="329880"/>
                </a:lnTo>
                <a:lnTo>
                  <a:pt x="151460" y="332214"/>
                </a:lnTo>
                <a:lnTo>
                  <a:pt x="170724" y="332547"/>
                </a:lnTo>
                <a:lnTo>
                  <a:pt x="173010" y="332547"/>
                </a:lnTo>
                <a:lnTo>
                  <a:pt x="175296" y="333309"/>
                </a:lnTo>
                <a:close/>
              </a:path>
              <a:path w="330834" h="333375">
                <a:moveTo>
                  <a:pt x="282738" y="281801"/>
                </a:moveTo>
                <a:lnTo>
                  <a:pt x="282738" y="115377"/>
                </a:lnTo>
                <a:lnTo>
                  <a:pt x="249972" y="115377"/>
                </a:lnTo>
                <a:lnTo>
                  <a:pt x="241173" y="116782"/>
                </a:lnTo>
                <a:lnTo>
                  <a:pt x="234446" y="120902"/>
                </a:lnTo>
                <a:lnTo>
                  <a:pt x="230148" y="127593"/>
                </a:lnTo>
                <a:lnTo>
                  <a:pt x="228636" y="136713"/>
                </a:lnTo>
                <a:lnTo>
                  <a:pt x="228636" y="172527"/>
                </a:lnTo>
                <a:lnTo>
                  <a:pt x="229398" y="174051"/>
                </a:lnTo>
                <a:lnTo>
                  <a:pt x="234446" y="173943"/>
                </a:lnTo>
                <a:lnTo>
                  <a:pt x="242983" y="173611"/>
                </a:lnTo>
                <a:lnTo>
                  <a:pt x="249972" y="173468"/>
                </a:lnTo>
                <a:lnTo>
                  <a:pt x="257140" y="173372"/>
                </a:lnTo>
                <a:lnTo>
                  <a:pt x="277404" y="173289"/>
                </a:lnTo>
                <a:lnTo>
                  <a:pt x="278166" y="174051"/>
                </a:lnTo>
                <a:lnTo>
                  <a:pt x="279690" y="174051"/>
                </a:lnTo>
                <a:lnTo>
                  <a:pt x="279690" y="285148"/>
                </a:lnTo>
                <a:lnTo>
                  <a:pt x="282738" y="281801"/>
                </a:lnTo>
                <a:close/>
              </a:path>
              <a:path w="330834" h="333375">
                <a:moveTo>
                  <a:pt x="279690" y="285148"/>
                </a:moveTo>
                <a:lnTo>
                  <a:pt x="279690" y="174051"/>
                </a:lnTo>
                <a:lnTo>
                  <a:pt x="278416" y="186493"/>
                </a:lnTo>
                <a:lnTo>
                  <a:pt x="276928" y="198721"/>
                </a:lnTo>
                <a:lnTo>
                  <a:pt x="273594" y="222819"/>
                </a:lnTo>
                <a:lnTo>
                  <a:pt x="273594" y="225105"/>
                </a:lnTo>
                <a:lnTo>
                  <a:pt x="272070" y="225867"/>
                </a:lnTo>
                <a:lnTo>
                  <a:pt x="229398" y="225867"/>
                </a:lnTo>
                <a:lnTo>
                  <a:pt x="228636" y="226629"/>
                </a:lnTo>
                <a:lnTo>
                  <a:pt x="228636" y="320355"/>
                </a:lnTo>
                <a:lnTo>
                  <a:pt x="233208" y="318069"/>
                </a:lnTo>
                <a:lnTo>
                  <a:pt x="271710" y="293911"/>
                </a:lnTo>
                <a:lnTo>
                  <a:pt x="279690" y="285148"/>
                </a:lnTo>
                <a:close/>
              </a:path>
            </a:pathLst>
          </a:custGeom>
          <a:solidFill>
            <a:srgbClr val="FEFEFE"/>
          </a:solidFill>
        </p:spPr>
        <p:txBody>
          <a:bodyPr wrap="square" lIns="0" tIns="0" rIns="0" bIns="0" rtlCol="0"/>
          <a:lstStyle/>
          <a:p>
            <a:endParaRPr dirty="0"/>
          </a:p>
        </p:txBody>
      </p:sp>
      <p:sp>
        <p:nvSpPr>
          <p:cNvPr id="13" name="Rectangle 12"/>
          <p:cNvSpPr/>
          <p:nvPr/>
        </p:nvSpPr>
        <p:spPr>
          <a:xfrm>
            <a:off x="6096000" y="6296012"/>
            <a:ext cx="1557093" cy="310341"/>
          </a:xfrm>
          <a:prstGeom prst="rect">
            <a:avLst/>
          </a:prstGeom>
        </p:spPr>
        <p:txBody>
          <a:bodyPr wrap="none">
            <a:spAutoFit/>
          </a:bodyPr>
          <a:lstStyle/>
          <a:p>
            <a:pPr marL="12699">
              <a:lnSpc>
                <a:spcPts val="1739"/>
              </a:lnSpc>
            </a:pPr>
            <a:r>
              <a:rPr lang="en-US" spc="-10" dirty="0">
                <a:solidFill>
                  <a:schemeClr val="bg1"/>
                </a:solidFill>
                <a:cs typeface="Calibri"/>
              </a:rPr>
              <a:t>www.suny.edu</a:t>
            </a:r>
            <a:endParaRPr lang="en-US" dirty="0">
              <a:solidFill>
                <a:schemeClr val="bg1"/>
              </a:solidFill>
              <a:cs typeface="Calibri"/>
            </a:endParaRPr>
          </a:p>
        </p:txBody>
      </p:sp>
      <p:sp>
        <p:nvSpPr>
          <p:cNvPr id="9" name="TextBox 8"/>
          <p:cNvSpPr txBox="1"/>
          <p:nvPr/>
        </p:nvSpPr>
        <p:spPr>
          <a:xfrm>
            <a:off x="5943600" y="1605741"/>
            <a:ext cx="2960370" cy="3862596"/>
          </a:xfrm>
          <a:prstGeom prst="rect">
            <a:avLst/>
          </a:prstGeom>
          <a:noFill/>
        </p:spPr>
        <p:txBody>
          <a:bodyPr wrap="square" rtlCol="0">
            <a:spAutoFit/>
          </a:bodyPr>
          <a:lstStyle/>
          <a:p>
            <a:pPr marL="80010">
              <a:spcAft>
                <a:spcPts val="600"/>
              </a:spcAft>
            </a:pPr>
            <a:r>
              <a:rPr lang="en-US" sz="2400" dirty="0">
                <a:latin typeface="+mj-lt"/>
                <a:cs typeface="Arial" panose="020B0604020202020204" pitchFamily="34" charset="0"/>
              </a:rPr>
              <a:t>An online database that provides the public with an opportunity to see the individuals and entities that are interacting with government decision-makers</a:t>
            </a:r>
          </a:p>
          <a:p>
            <a:pPr marL="365760" indent="-285750">
              <a:spcAft>
                <a:spcPts val="600"/>
              </a:spcAft>
              <a:buFont typeface="Wingdings" panose="05000000000000000000" pitchFamily="2" charset="2"/>
              <a:buChar char="Ø"/>
            </a:pPr>
            <a:endParaRPr lang="en-US" sz="2400" dirty="0">
              <a:cs typeface="Arial" panose="020B0604020202020204" pitchFamily="34" charset="0"/>
            </a:endParaRPr>
          </a:p>
        </p:txBody>
      </p:sp>
      <p:pic>
        <p:nvPicPr>
          <p:cNvPr id="4" name="Picture 3" descr="A picture containing graphical user interface&#10;&#10;Description automatically generated">
            <a:extLst>
              <a:ext uri="{FF2B5EF4-FFF2-40B4-BE49-F238E27FC236}">
                <a16:creationId xmlns:a16="http://schemas.microsoft.com/office/drawing/2014/main" id="{B0CE700A-4D2C-4313-9987-5154A62934A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457200" y="1869372"/>
            <a:ext cx="5164553" cy="2907484"/>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6" name="TextBox 5">
            <a:extLst>
              <a:ext uri="{FF2B5EF4-FFF2-40B4-BE49-F238E27FC236}">
                <a16:creationId xmlns:a16="http://schemas.microsoft.com/office/drawing/2014/main" id="{2191F411-C105-4ADF-9565-F021EB274124}"/>
              </a:ext>
            </a:extLst>
          </p:cNvPr>
          <p:cNvSpPr txBox="1"/>
          <p:nvPr/>
        </p:nvSpPr>
        <p:spPr>
          <a:xfrm>
            <a:off x="0" y="6829794"/>
            <a:ext cx="3124200" cy="230832"/>
          </a:xfrm>
          <a:prstGeom prst="rect">
            <a:avLst/>
          </a:prstGeom>
          <a:noFill/>
        </p:spPr>
        <p:txBody>
          <a:bodyPr wrap="square" rtlCol="0">
            <a:spAutoFit/>
          </a:bodyPr>
          <a:lstStyle/>
          <a:p>
            <a:r>
              <a:rPr lang="en-US" sz="900" dirty="0">
                <a:hlinkClick r:id="rId3" tooltip="https://en.wikipedia.org/wiki/Database"/>
              </a:rPr>
              <a:t>This Photo</a:t>
            </a:r>
            <a:r>
              <a:rPr lang="en-US" sz="900" dirty="0"/>
              <a:t> by Unknown Author is licensed under </a:t>
            </a:r>
            <a:r>
              <a:rPr lang="en-US" sz="900" dirty="0">
                <a:hlinkClick r:id="rId4" tooltip="https://creativecommons.org/licenses/by-sa/3.0/"/>
              </a:rPr>
              <a:t>CC BY-SA</a:t>
            </a:r>
            <a:endParaRPr lang="en-US" sz="900" dirty="0"/>
          </a:p>
        </p:txBody>
      </p:sp>
    </p:spTree>
    <p:extLst>
      <p:ext uri="{BB962C8B-B14F-4D97-AF65-F5344CB8AC3E}">
        <p14:creationId xmlns:p14="http://schemas.microsoft.com/office/powerpoint/2010/main" val="336660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94370" cy="353943"/>
          </a:xfrm>
        </p:spPr>
        <p:txBody>
          <a:bodyPr/>
          <a:lstStyle/>
          <a:p>
            <a:r>
              <a:rPr lang="en-US" dirty="0"/>
              <a:t>What does it mean?</a:t>
            </a:r>
          </a:p>
        </p:txBody>
      </p:sp>
      <p:sp>
        <p:nvSpPr>
          <p:cNvPr id="5" name="Slide Number Placeholder 4"/>
          <p:cNvSpPr>
            <a:spLocks noGrp="1"/>
          </p:cNvSpPr>
          <p:nvPr>
            <p:ph type="sldNum" sz="quarter" idx="7"/>
          </p:nvPr>
        </p:nvSpPr>
        <p:spPr/>
        <p:txBody>
          <a:bodyPr/>
          <a:lstStyle/>
          <a:p>
            <a:fld id="{B6F15528-21DE-4FAA-801E-634DDDAF4B2B}" type="slidenum">
              <a:rPr lang="en-US" smtClean="0"/>
              <a:pPr/>
              <a:t>4</a:t>
            </a:fld>
            <a:endParaRPr lang="en-US" dirty="0"/>
          </a:p>
        </p:txBody>
      </p:sp>
      <p:sp>
        <p:nvSpPr>
          <p:cNvPr id="11" name="object 8"/>
          <p:cNvSpPr/>
          <p:nvPr/>
        </p:nvSpPr>
        <p:spPr>
          <a:xfrm>
            <a:off x="9344407" y="6270543"/>
            <a:ext cx="449580" cy="318135"/>
          </a:xfrm>
          <a:custGeom>
            <a:avLst/>
            <a:gdLst/>
            <a:ahLst/>
            <a:cxnLst/>
            <a:rect l="l" t="t" r="r" b="b"/>
            <a:pathLst>
              <a:path w="449579" h="318134">
                <a:moveTo>
                  <a:pt x="449580" y="158453"/>
                </a:moveTo>
                <a:lnTo>
                  <a:pt x="449437" y="115602"/>
                </a:lnTo>
                <a:lnTo>
                  <a:pt x="445722" y="71335"/>
                </a:lnTo>
                <a:lnTo>
                  <a:pt x="425767" y="24246"/>
                </a:lnTo>
                <a:lnTo>
                  <a:pt x="358521" y="4136"/>
                </a:lnTo>
                <a:lnTo>
                  <a:pt x="299656" y="1195"/>
                </a:lnTo>
                <a:lnTo>
                  <a:pt x="247364" y="112"/>
                </a:lnTo>
                <a:lnTo>
                  <a:pt x="202215" y="0"/>
                </a:lnTo>
                <a:lnTo>
                  <a:pt x="142744" y="112"/>
                </a:lnTo>
                <a:lnTo>
                  <a:pt x="97059" y="1195"/>
                </a:lnTo>
                <a:lnTo>
                  <a:pt x="48768" y="9863"/>
                </a:lnTo>
                <a:lnTo>
                  <a:pt x="14906" y="35902"/>
                </a:lnTo>
                <a:lnTo>
                  <a:pt x="3857" y="81622"/>
                </a:lnTo>
                <a:lnTo>
                  <a:pt x="142" y="146463"/>
                </a:lnTo>
                <a:lnTo>
                  <a:pt x="0" y="158453"/>
                </a:lnTo>
                <a:lnTo>
                  <a:pt x="142" y="201744"/>
                </a:lnTo>
                <a:lnTo>
                  <a:pt x="3857" y="246321"/>
                </a:lnTo>
                <a:lnTo>
                  <a:pt x="23812" y="293136"/>
                </a:lnTo>
                <a:lnTo>
                  <a:pt x="91059" y="313532"/>
                </a:lnTo>
                <a:lnTo>
                  <a:pt x="149923" y="316473"/>
                </a:lnTo>
                <a:lnTo>
                  <a:pt x="179070" y="317077"/>
                </a:lnTo>
                <a:lnTo>
                  <a:pt x="179070" y="91397"/>
                </a:lnTo>
                <a:lnTo>
                  <a:pt x="296418" y="158453"/>
                </a:lnTo>
                <a:lnTo>
                  <a:pt x="296418" y="317576"/>
                </a:lnTo>
                <a:lnTo>
                  <a:pt x="306835" y="317556"/>
                </a:lnTo>
                <a:lnTo>
                  <a:pt x="352520" y="316473"/>
                </a:lnTo>
                <a:lnTo>
                  <a:pt x="400812" y="307805"/>
                </a:lnTo>
                <a:lnTo>
                  <a:pt x="434673" y="281659"/>
                </a:lnTo>
                <a:lnTo>
                  <a:pt x="445722" y="235927"/>
                </a:lnTo>
                <a:lnTo>
                  <a:pt x="449437" y="170562"/>
                </a:lnTo>
                <a:lnTo>
                  <a:pt x="449580" y="158453"/>
                </a:lnTo>
                <a:close/>
              </a:path>
              <a:path w="449579" h="318134">
                <a:moveTo>
                  <a:pt x="296418" y="317576"/>
                </a:moveTo>
                <a:lnTo>
                  <a:pt x="296418" y="158453"/>
                </a:lnTo>
                <a:lnTo>
                  <a:pt x="179070" y="225509"/>
                </a:lnTo>
                <a:lnTo>
                  <a:pt x="179070" y="317077"/>
                </a:lnTo>
                <a:lnTo>
                  <a:pt x="202215" y="317556"/>
                </a:lnTo>
                <a:lnTo>
                  <a:pt x="296418" y="317576"/>
                </a:lnTo>
                <a:close/>
              </a:path>
            </a:pathLst>
          </a:custGeom>
          <a:solidFill>
            <a:srgbClr val="FEFEFE"/>
          </a:solidFill>
        </p:spPr>
        <p:txBody>
          <a:bodyPr wrap="square" lIns="0" tIns="0" rIns="0" bIns="0" rtlCol="0"/>
          <a:lstStyle/>
          <a:p>
            <a:endParaRPr dirty="0"/>
          </a:p>
        </p:txBody>
      </p:sp>
      <p:sp>
        <p:nvSpPr>
          <p:cNvPr id="12" name="object 7"/>
          <p:cNvSpPr/>
          <p:nvPr/>
        </p:nvSpPr>
        <p:spPr>
          <a:xfrm>
            <a:off x="7733503" y="6267898"/>
            <a:ext cx="330835" cy="333375"/>
          </a:xfrm>
          <a:custGeom>
            <a:avLst/>
            <a:gdLst/>
            <a:ahLst/>
            <a:cxnLst/>
            <a:rect l="l" t="t" r="r" b="b"/>
            <a:pathLst>
              <a:path w="330834" h="333375">
                <a:moveTo>
                  <a:pt x="330525" y="178641"/>
                </a:moveTo>
                <a:lnTo>
                  <a:pt x="327696" y="132903"/>
                </a:lnTo>
                <a:lnTo>
                  <a:pt x="313391" y="91240"/>
                </a:lnTo>
                <a:lnTo>
                  <a:pt x="289201" y="55631"/>
                </a:lnTo>
                <a:lnTo>
                  <a:pt x="256925" y="27557"/>
                </a:lnTo>
                <a:lnTo>
                  <a:pt x="218363" y="8500"/>
                </a:lnTo>
                <a:lnTo>
                  <a:pt x="175677" y="13"/>
                </a:lnTo>
                <a:lnTo>
                  <a:pt x="174534" y="0"/>
                </a:lnTo>
                <a:lnTo>
                  <a:pt x="129576" y="3363"/>
                </a:lnTo>
                <a:lnTo>
                  <a:pt x="81363" y="21706"/>
                </a:lnTo>
                <a:lnTo>
                  <a:pt x="42330" y="52814"/>
                </a:lnTo>
                <a:lnTo>
                  <a:pt x="14526" y="93724"/>
                </a:lnTo>
                <a:lnTo>
                  <a:pt x="0" y="141474"/>
                </a:lnTo>
                <a:lnTo>
                  <a:pt x="798" y="193101"/>
                </a:lnTo>
                <a:lnTo>
                  <a:pt x="12478" y="233844"/>
                </a:lnTo>
                <a:lnTo>
                  <a:pt x="32516" y="268158"/>
                </a:lnTo>
                <a:lnTo>
                  <a:pt x="60698" y="296185"/>
                </a:lnTo>
                <a:lnTo>
                  <a:pt x="96810" y="318069"/>
                </a:lnTo>
                <a:lnTo>
                  <a:pt x="129576" y="329109"/>
                </a:lnTo>
                <a:lnTo>
                  <a:pt x="129576" y="173289"/>
                </a:lnTo>
                <a:lnTo>
                  <a:pt x="175296" y="173289"/>
                </a:lnTo>
                <a:lnTo>
                  <a:pt x="175677" y="129093"/>
                </a:lnTo>
                <a:lnTo>
                  <a:pt x="196918" y="81468"/>
                </a:lnTo>
                <a:lnTo>
                  <a:pt x="238233" y="66300"/>
                </a:lnTo>
                <a:lnTo>
                  <a:pt x="249972" y="66349"/>
                </a:lnTo>
                <a:lnTo>
                  <a:pt x="257140" y="66728"/>
                </a:lnTo>
                <a:lnTo>
                  <a:pt x="266736" y="67371"/>
                </a:lnTo>
                <a:lnTo>
                  <a:pt x="272070" y="67371"/>
                </a:lnTo>
                <a:lnTo>
                  <a:pt x="276928" y="68065"/>
                </a:lnTo>
                <a:lnTo>
                  <a:pt x="282738" y="68133"/>
                </a:lnTo>
                <a:lnTo>
                  <a:pt x="282738" y="281801"/>
                </a:lnTo>
                <a:lnTo>
                  <a:pt x="301471" y="261230"/>
                </a:lnTo>
                <a:lnTo>
                  <a:pt x="321429" y="222112"/>
                </a:lnTo>
                <a:lnTo>
                  <a:pt x="330525" y="178641"/>
                </a:lnTo>
                <a:close/>
              </a:path>
              <a:path w="330834" h="333375">
                <a:moveTo>
                  <a:pt x="175296" y="333309"/>
                </a:moveTo>
                <a:lnTo>
                  <a:pt x="175296" y="226629"/>
                </a:lnTo>
                <a:lnTo>
                  <a:pt x="174534" y="225867"/>
                </a:lnTo>
                <a:lnTo>
                  <a:pt x="129576" y="225867"/>
                </a:lnTo>
                <a:lnTo>
                  <a:pt x="129576" y="329109"/>
                </a:lnTo>
                <a:lnTo>
                  <a:pt x="132624" y="329880"/>
                </a:lnTo>
                <a:lnTo>
                  <a:pt x="151460" y="332214"/>
                </a:lnTo>
                <a:lnTo>
                  <a:pt x="170724" y="332547"/>
                </a:lnTo>
                <a:lnTo>
                  <a:pt x="173010" y="332547"/>
                </a:lnTo>
                <a:lnTo>
                  <a:pt x="175296" y="333309"/>
                </a:lnTo>
                <a:close/>
              </a:path>
              <a:path w="330834" h="333375">
                <a:moveTo>
                  <a:pt x="282738" y="281801"/>
                </a:moveTo>
                <a:lnTo>
                  <a:pt x="282738" y="115377"/>
                </a:lnTo>
                <a:lnTo>
                  <a:pt x="249972" y="115377"/>
                </a:lnTo>
                <a:lnTo>
                  <a:pt x="241173" y="116782"/>
                </a:lnTo>
                <a:lnTo>
                  <a:pt x="234446" y="120902"/>
                </a:lnTo>
                <a:lnTo>
                  <a:pt x="230148" y="127593"/>
                </a:lnTo>
                <a:lnTo>
                  <a:pt x="228636" y="136713"/>
                </a:lnTo>
                <a:lnTo>
                  <a:pt x="228636" y="172527"/>
                </a:lnTo>
                <a:lnTo>
                  <a:pt x="229398" y="174051"/>
                </a:lnTo>
                <a:lnTo>
                  <a:pt x="234446" y="173943"/>
                </a:lnTo>
                <a:lnTo>
                  <a:pt x="242983" y="173611"/>
                </a:lnTo>
                <a:lnTo>
                  <a:pt x="249972" y="173468"/>
                </a:lnTo>
                <a:lnTo>
                  <a:pt x="257140" y="173372"/>
                </a:lnTo>
                <a:lnTo>
                  <a:pt x="277404" y="173289"/>
                </a:lnTo>
                <a:lnTo>
                  <a:pt x="278166" y="174051"/>
                </a:lnTo>
                <a:lnTo>
                  <a:pt x="279690" y="174051"/>
                </a:lnTo>
                <a:lnTo>
                  <a:pt x="279690" y="285148"/>
                </a:lnTo>
                <a:lnTo>
                  <a:pt x="282738" y="281801"/>
                </a:lnTo>
                <a:close/>
              </a:path>
              <a:path w="330834" h="333375">
                <a:moveTo>
                  <a:pt x="279690" y="285148"/>
                </a:moveTo>
                <a:lnTo>
                  <a:pt x="279690" y="174051"/>
                </a:lnTo>
                <a:lnTo>
                  <a:pt x="278416" y="186493"/>
                </a:lnTo>
                <a:lnTo>
                  <a:pt x="276928" y="198721"/>
                </a:lnTo>
                <a:lnTo>
                  <a:pt x="273594" y="222819"/>
                </a:lnTo>
                <a:lnTo>
                  <a:pt x="273594" y="225105"/>
                </a:lnTo>
                <a:lnTo>
                  <a:pt x="272070" y="225867"/>
                </a:lnTo>
                <a:lnTo>
                  <a:pt x="229398" y="225867"/>
                </a:lnTo>
                <a:lnTo>
                  <a:pt x="228636" y="226629"/>
                </a:lnTo>
                <a:lnTo>
                  <a:pt x="228636" y="320355"/>
                </a:lnTo>
                <a:lnTo>
                  <a:pt x="233208" y="318069"/>
                </a:lnTo>
                <a:lnTo>
                  <a:pt x="271710" y="293911"/>
                </a:lnTo>
                <a:lnTo>
                  <a:pt x="279690" y="285148"/>
                </a:lnTo>
                <a:close/>
              </a:path>
            </a:pathLst>
          </a:custGeom>
          <a:solidFill>
            <a:srgbClr val="FEFEFE"/>
          </a:solidFill>
        </p:spPr>
        <p:txBody>
          <a:bodyPr wrap="square" lIns="0" tIns="0" rIns="0" bIns="0" rtlCol="0"/>
          <a:lstStyle/>
          <a:p>
            <a:endParaRPr dirty="0"/>
          </a:p>
        </p:txBody>
      </p:sp>
      <p:sp>
        <p:nvSpPr>
          <p:cNvPr id="13" name="Rectangle 12"/>
          <p:cNvSpPr/>
          <p:nvPr/>
        </p:nvSpPr>
        <p:spPr>
          <a:xfrm>
            <a:off x="6096000" y="6296012"/>
            <a:ext cx="1557093" cy="310341"/>
          </a:xfrm>
          <a:prstGeom prst="rect">
            <a:avLst/>
          </a:prstGeom>
        </p:spPr>
        <p:txBody>
          <a:bodyPr wrap="none">
            <a:spAutoFit/>
          </a:bodyPr>
          <a:lstStyle/>
          <a:p>
            <a:pPr marL="12699">
              <a:lnSpc>
                <a:spcPts val="1739"/>
              </a:lnSpc>
            </a:pPr>
            <a:r>
              <a:rPr lang="en-US" spc="-10" dirty="0">
                <a:solidFill>
                  <a:schemeClr val="bg1"/>
                </a:solidFill>
                <a:cs typeface="Calibri"/>
              </a:rPr>
              <a:t>www.suny.edu</a:t>
            </a:r>
            <a:endParaRPr lang="en-US" dirty="0">
              <a:solidFill>
                <a:schemeClr val="bg1"/>
              </a:solidFill>
              <a:cs typeface="Calibri"/>
            </a:endParaRPr>
          </a:p>
        </p:txBody>
      </p:sp>
      <p:sp>
        <p:nvSpPr>
          <p:cNvPr id="9" name="TextBox 8"/>
          <p:cNvSpPr txBox="1"/>
          <p:nvPr/>
        </p:nvSpPr>
        <p:spPr>
          <a:xfrm>
            <a:off x="838200" y="1219200"/>
            <a:ext cx="7913370" cy="3801041"/>
          </a:xfrm>
          <a:prstGeom prst="rect">
            <a:avLst/>
          </a:prstGeom>
          <a:noFill/>
        </p:spPr>
        <p:txBody>
          <a:bodyPr wrap="square" rtlCol="0">
            <a:spAutoFit/>
          </a:bodyPr>
          <a:lstStyle/>
          <a:p>
            <a:pPr marL="422910" indent="-342900">
              <a:spcAft>
                <a:spcPts val="600"/>
              </a:spcAft>
              <a:buFont typeface="Wingdings" panose="05000000000000000000" pitchFamily="2" charset="2"/>
              <a:buChar char="Ø"/>
            </a:pPr>
            <a:r>
              <a:rPr lang="en-US" sz="2400" dirty="0">
                <a:cs typeface="Arial" panose="020B0604020202020204" pitchFamily="34" charset="0"/>
              </a:rPr>
              <a:t>All covered interactions must be reported into the database (within 5 business days after occurrence) </a:t>
            </a:r>
          </a:p>
          <a:p>
            <a:pPr marL="422910" indent="-342900">
              <a:spcAft>
                <a:spcPts val="600"/>
              </a:spcAft>
              <a:buFont typeface="Wingdings" panose="05000000000000000000" pitchFamily="2" charset="2"/>
              <a:buChar char="Ø"/>
            </a:pPr>
            <a:endParaRPr lang="en-US" sz="2400" dirty="0">
              <a:cs typeface="Arial" panose="020B0604020202020204" pitchFamily="34" charset="0"/>
            </a:endParaRPr>
          </a:p>
          <a:p>
            <a:pPr marL="422910" indent="-342900">
              <a:spcAft>
                <a:spcPts val="600"/>
              </a:spcAft>
              <a:buFont typeface="Wingdings" panose="05000000000000000000" pitchFamily="2" charset="2"/>
              <a:buChar char="Ø"/>
            </a:pPr>
            <a:r>
              <a:rPr lang="en-US" sz="2400" dirty="0">
                <a:cs typeface="Arial" panose="020B0604020202020204" pitchFamily="34" charset="0"/>
              </a:rPr>
              <a:t>In order for an interaction to be covered and reportable by Project Sunlight it must:</a:t>
            </a:r>
          </a:p>
          <a:p>
            <a:pPr marL="880110" lvl="1" indent="-342900">
              <a:spcAft>
                <a:spcPts val="600"/>
              </a:spcAft>
              <a:buFont typeface="Wingdings" panose="05000000000000000000" pitchFamily="2" charset="2"/>
              <a:buChar char="ü"/>
            </a:pPr>
            <a:r>
              <a:rPr lang="en-US" sz="2400" dirty="0">
                <a:cs typeface="Arial" panose="020B0604020202020204" pitchFamily="34" charset="0"/>
              </a:rPr>
              <a:t>Be an </a:t>
            </a:r>
            <a:r>
              <a:rPr lang="en-US" sz="2400" b="1" i="1" u="sng" dirty="0">
                <a:cs typeface="Arial" panose="020B0604020202020204" pitchFamily="34" charset="0"/>
              </a:rPr>
              <a:t>appearance</a:t>
            </a:r>
            <a:r>
              <a:rPr lang="en-US" sz="2400" dirty="0">
                <a:cs typeface="Arial" panose="020B0604020202020204" pitchFamily="34" charset="0"/>
              </a:rPr>
              <a:t>,</a:t>
            </a:r>
          </a:p>
          <a:p>
            <a:pPr marL="880110" lvl="1" indent="-342900">
              <a:spcAft>
                <a:spcPts val="600"/>
              </a:spcAft>
              <a:buFont typeface="Wingdings" panose="05000000000000000000" pitchFamily="2" charset="2"/>
              <a:buChar char="ü"/>
            </a:pPr>
            <a:r>
              <a:rPr lang="en-US" sz="2400" dirty="0">
                <a:cs typeface="Arial" panose="020B0604020202020204" pitchFamily="34" charset="0"/>
              </a:rPr>
              <a:t>Between </a:t>
            </a:r>
            <a:r>
              <a:rPr lang="en-US" sz="2400" b="1" i="1" u="sng" dirty="0">
                <a:cs typeface="Arial" panose="020B0604020202020204" pitchFamily="34" charset="0"/>
              </a:rPr>
              <a:t>covered individuals</a:t>
            </a:r>
            <a:r>
              <a:rPr lang="en-US" sz="2400" dirty="0">
                <a:cs typeface="Arial" panose="020B0604020202020204" pitchFamily="34" charset="0"/>
              </a:rPr>
              <a:t>, and</a:t>
            </a:r>
          </a:p>
          <a:p>
            <a:pPr marL="880110" lvl="1" indent="-342900">
              <a:spcAft>
                <a:spcPts val="600"/>
              </a:spcAft>
              <a:buFont typeface="Wingdings" panose="05000000000000000000" pitchFamily="2" charset="2"/>
              <a:buChar char="ü"/>
            </a:pPr>
            <a:r>
              <a:rPr lang="en-US" sz="2400" dirty="0">
                <a:cs typeface="Arial" panose="020B0604020202020204" pitchFamily="34" charset="0"/>
              </a:rPr>
              <a:t>Concern </a:t>
            </a:r>
            <a:r>
              <a:rPr lang="en-US" sz="2400" b="1" i="1" u="sng" dirty="0">
                <a:cs typeface="Arial" panose="020B0604020202020204" pitchFamily="34" charset="0"/>
              </a:rPr>
              <a:t>one of the five subject areas </a:t>
            </a:r>
            <a:r>
              <a:rPr lang="en-US" sz="2400" dirty="0">
                <a:cs typeface="Arial" panose="020B0604020202020204" pitchFamily="34" charset="0"/>
              </a:rPr>
              <a:t>covered by Project Sunlight</a:t>
            </a:r>
          </a:p>
        </p:txBody>
      </p:sp>
    </p:spTree>
    <p:extLst>
      <p:ext uri="{BB962C8B-B14F-4D97-AF65-F5344CB8AC3E}">
        <p14:creationId xmlns:p14="http://schemas.microsoft.com/office/powerpoint/2010/main" val="3949315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94370" cy="353943"/>
          </a:xfrm>
        </p:spPr>
        <p:txBody>
          <a:bodyPr/>
          <a:lstStyle/>
          <a:p>
            <a:r>
              <a:rPr lang="en-US" dirty="0"/>
              <a:t>Appearance</a:t>
            </a:r>
          </a:p>
        </p:txBody>
      </p:sp>
      <p:sp>
        <p:nvSpPr>
          <p:cNvPr id="5" name="Slide Number Placeholder 4"/>
          <p:cNvSpPr>
            <a:spLocks noGrp="1"/>
          </p:cNvSpPr>
          <p:nvPr>
            <p:ph type="sldNum" sz="quarter" idx="7"/>
          </p:nvPr>
        </p:nvSpPr>
        <p:spPr/>
        <p:txBody>
          <a:bodyPr/>
          <a:lstStyle/>
          <a:p>
            <a:fld id="{B6F15528-21DE-4FAA-801E-634DDDAF4B2B}" type="slidenum">
              <a:rPr lang="en-US" smtClean="0"/>
              <a:pPr/>
              <a:t>5</a:t>
            </a:fld>
            <a:endParaRPr lang="en-US" dirty="0"/>
          </a:p>
        </p:txBody>
      </p:sp>
      <p:sp>
        <p:nvSpPr>
          <p:cNvPr id="11" name="object 8"/>
          <p:cNvSpPr/>
          <p:nvPr/>
        </p:nvSpPr>
        <p:spPr>
          <a:xfrm>
            <a:off x="9344407" y="6270543"/>
            <a:ext cx="449580" cy="318135"/>
          </a:xfrm>
          <a:custGeom>
            <a:avLst/>
            <a:gdLst/>
            <a:ahLst/>
            <a:cxnLst/>
            <a:rect l="l" t="t" r="r" b="b"/>
            <a:pathLst>
              <a:path w="449579" h="318134">
                <a:moveTo>
                  <a:pt x="449580" y="158453"/>
                </a:moveTo>
                <a:lnTo>
                  <a:pt x="449437" y="115602"/>
                </a:lnTo>
                <a:lnTo>
                  <a:pt x="445722" y="71335"/>
                </a:lnTo>
                <a:lnTo>
                  <a:pt x="425767" y="24246"/>
                </a:lnTo>
                <a:lnTo>
                  <a:pt x="358521" y="4136"/>
                </a:lnTo>
                <a:lnTo>
                  <a:pt x="299656" y="1195"/>
                </a:lnTo>
                <a:lnTo>
                  <a:pt x="247364" y="112"/>
                </a:lnTo>
                <a:lnTo>
                  <a:pt x="202215" y="0"/>
                </a:lnTo>
                <a:lnTo>
                  <a:pt x="142744" y="112"/>
                </a:lnTo>
                <a:lnTo>
                  <a:pt x="97059" y="1195"/>
                </a:lnTo>
                <a:lnTo>
                  <a:pt x="48768" y="9863"/>
                </a:lnTo>
                <a:lnTo>
                  <a:pt x="14906" y="35902"/>
                </a:lnTo>
                <a:lnTo>
                  <a:pt x="3857" y="81622"/>
                </a:lnTo>
                <a:lnTo>
                  <a:pt x="142" y="146463"/>
                </a:lnTo>
                <a:lnTo>
                  <a:pt x="0" y="158453"/>
                </a:lnTo>
                <a:lnTo>
                  <a:pt x="142" y="201744"/>
                </a:lnTo>
                <a:lnTo>
                  <a:pt x="3857" y="246321"/>
                </a:lnTo>
                <a:lnTo>
                  <a:pt x="23812" y="293136"/>
                </a:lnTo>
                <a:lnTo>
                  <a:pt x="91059" y="313532"/>
                </a:lnTo>
                <a:lnTo>
                  <a:pt x="149923" y="316473"/>
                </a:lnTo>
                <a:lnTo>
                  <a:pt x="179070" y="317077"/>
                </a:lnTo>
                <a:lnTo>
                  <a:pt x="179070" y="91397"/>
                </a:lnTo>
                <a:lnTo>
                  <a:pt x="296418" y="158453"/>
                </a:lnTo>
                <a:lnTo>
                  <a:pt x="296418" y="317576"/>
                </a:lnTo>
                <a:lnTo>
                  <a:pt x="306835" y="317556"/>
                </a:lnTo>
                <a:lnTo>
                  <a:pt x="352520" y="316473"/>
                </a:lnTo>
                <a:lnTo>
                  <a:pt x="400812" y="307805"/>
                </a:lnTo>
                <a:lnTo>
                  <a:pt x="434673" y="281659"/>
                </a:lnTo>
                <a:lnTo>
                  <a:pt x="445722" y="235927"/>
                </a:lnTo>
                <a:lnTo>
                  <a:pt x="449437" y="170562"/>
                </a:lnTo>
                <a:lnTo>
                  <a:pt x="449580" y="158453"/>
                </a:lnTo>
                <a:close/>
              </a:path>
              <a:path w="449579" h="318134">
                <a:moveTo>
                  <a:pt x="296418" y="317576"/>
                </a:moveTo>
                <a:lnTo>
                  <a:pt x="296418" y="158453"/>
                </a:lnTo>
                <a:lnTo>
                  <a:pt x="179070" y="225509"/>
                </a:lnTo>
                <a:lnTo>
                  <a:pt x="179070" y="317077"/>
                </a:lnTo>
                <a:lnTo>
                  <a:pt x="202215" y="317556"/>
                </a:lnTo>
                <a:lnTo>
                  <a:pt x="296418" y="317576"/>
                </a:lnTo>
                <a:close/>
              </a:path>
            </a:pathLst>
          </a:custGeom>
          <a:solidFill>
            <a:srgbClr val="FEFEFE"/>
          </a:solidFill>
        </p:spPr>
        <p:txBody>
          <a:bodyPr wrap="square" lIns="0" tIns="0" rIns="0" bIns="0" rtlCol="0"/>
          <a:lstStyle/>
          <a:p>
            <a:endParaRPr dirty="0"/>
          </a:p>
        </p:txBody>
      </p:sp>
      <p:sp>
        <p:nvSpPr>
          <p:cNvPr id="12" name="object 7"/>
          <p:cNvSpPr/>
          <p:nvPr/>
        </p:nvSpPr>
        <p:spPr>
          <a:xfrm>
            <a:off x="7733503" y="6267898"/>
            <a:ext cx="330835" cy="333375"/>
          </a:xfrm>
          <a:custGeom>
            <a:avLst/>
            <a:gdLst/>
            <a:ahLst/>
            <a:cxnLst/>
            <a:rect l="l" t="t" r="r" b="b"/>
            <a:pathLst>
              <a:path w="330834" h="333375">
                <a:moveTo>
                  <a:pt x="330525" y="178641"/>
                </a:moveTo>
                <a:lnTo>
                  <a:pt x="327696" y="132903"/>
                </a:lnTo>
                <a:lnTo>
                  <a:pt x="313391" y="91240"/>
                </a:lnTo>
                <a:lnTo>
                  <a:pt x="289201" y="55631"/>
                </a:lnTo>
                <a:lnTo>
                  <a:pt x="256925" y="27557"/>
                </a:lnTo>
                <a:lnTo>
                  <a:pt x="218363" y="8500"/>
                </a:lnTo>
                <a:lnTo>
                  <a:pt x="175677" y="13"/>
                </a:lnTo>
                <a:lnTo>
                  <a:pt x="174534" y="0"/>
                </a:lnTo>
                <a:lnTo>
                  <a:pt x="129576" y="3363"/>
                </a:lnTo>
                <a:lnTo>
                  <a:pt x="81363" y="21706"/>
                </a:lnTo>
                <a:lnTo>
                  <a:pt x="42330" y="52814"/>
                </a:lnTo>
                <a:lnTo>
                  <a:pt x="14526" y="93724"/>
                </a:lnTo>
                <a:lnTo>
                  <a:pt x="0" y="141474"/>
                </a:lnTo>
                <a:lnTo>
                  <a:pt x="798" y="193101"/>
                </a:lnTo>
                <a:lnTo>
                  <a:pt x="12478" y="233844"/>
                </a:lnTo>
                <a:lnTo>
                  <a:pt x="32516" y="268158"/>
                </a:lnTo>
                <a:lnTo>
                  <a:pt x="60698" y="296185"/>
                </a:lnTo>
                <a:lnTo>
                  <a:pt x="96810" y="318069"/>
                </a:lnTo>
                <a:lnTo>
                  <a:pt x="129576" y="329109"/>
                </a:lnTo>
                <a:lnTo>
                  <a:pt x="129576" y="173289"/>
                </a:lnTo>
                <a:lnTo>
                  <a:pt x="175296" y="173289"/>
                </a:lnTo>
                <a:lnTo>
                  <a:pt x="175677" y="129093"/>
                </a:lnTo>
                <a:lnTo>
                  <a:pt x="196918" y="81468"/>
                </a:lnTo>
                <a:lnTo>
                  <a:pt x="238233" y="66300"/>
                </a:lnTo>
                <a:lnTo>
                  <a:pt x="249972" y="66349"/>
                </a:lnTo>
                <a:lnTo>
                  <a:pt x="257140" y="66728"/>
                </a:lnTo>
                <a:lnTo>
                  <a:pt x="266736" y="67371"/>
                </a:lnTo>
                <a:lnTo>
                  <a:pt x="272070" y="67371"/>
                </a:lnTo>
                <a:lnTo>
                  <a:pt x="276928" y="68065"/>
                </a:lnTo>
                <a:lnTo>
                  <a:pt x="282738" y="68133"/>
                </a:lnTo>
                <a:lnTo>
                  <a:pt x="282738" y="281801"/>
                </a:lnTo>
                <a:lnTo>
                  <a:pt x="301471" y="261230"/>
                </a:lnTo>
                <a:lnTo>
                  <a:pt x="321429" y="222112"/>
                </a:lnTo>
                <a:lnTo>
                  <a:pt x="330525" y="178641"/>
                </a:lnTo>
                <a:close/>
              </a:path>
              <a:path w="330834" h="333375">
                <a:moveTo>
                  <a:pt x="175296" y="333309"/>
                </a:moveTo>
                <a:lnTo>
                  <a:pt x="175296" y="226629"/>
                </a:lnTo>
                <a:lnTo>
                  <a:pt x="174534" y="225867"/>
                </a:lnTo>
                <a:lnTo>
                  <a:pt x="129576" y="225867"/>
                </a:lnTo>
                <a:lnTo>
                  <a:pt x="129576" y="329109"/>
                </a:lnTo>
                <a:lnTo>
                  <a:pt x="132624" y="329880"/>
                </a:lnTo>
                <a:lnTo>
                  <a:pt x="151460" y="332214"/>
                </a:lnTo>
                <a:lnTo>
                  <a:pt x="170724" y="332547"/>
                </a:lnTo>
                <a:lnTo>
                  <a:pt x="173010" y="332547"/>
                </a:lnTo>
                <a:lnTo>
                  <a:pt x="175296" y="333309"/>
                </a:lnTo>
                <a:close/>
              </a:path>
              <a:path w="330834" h="333375">
                <a:moveTo>
                  <a:pt x="282738" y="281801"/>
                </a:moveTo>
                <a:lnTo>
                  <a:pt x="282738" y="115377"/>
                </a:lnTo>
                <a:lnTo>
                  <a:pt x="249972" y="115377"/>
                </a:lnTo>
                <a:lnTo>
                  <a:pt x="241173" y="116782"/>
                </a:lnTo>
                <a:lnTo>
                  <a:pt x="234446" y="120902"/>
                </a:lnTo>
                <a:lnTo>
                  <a:pt x="230148" y="127593"/>
                </a:lnTo>
                <a:lnTo>
                  <a:pt x="228636" y="136713"/>
                </a:lnTo>
                <a:lnTo>
                  <a:pt x="228636" y="172527"/>
                </a:lnTo>
                <a:lnTo>
                  <a:pt x="229398" y="174051"/>
                </a:lnTo>
                <a:lnTo>
                  <a:pt x="234446" y="173943"/>
                </a:lnTo>
                <a:lnTo>
                  <a:pt x="242983" y="173611"/>
                </a:lnTo>
                <a:lnTo>
                  <a:pt x="249972" y="173468"/>
                </a:lnTo>
                <a:lnTo>
                  <a:pt x="257140" y="173372"/>
                </a:lnTo>
                <a:lnTo>
                  <a:pt x="277404" y="173289"/>
                </a:lnTo>
                <a:lnTo>
                  <a:pt x="278166" y="174051"/>
                </a:lnTo>
                <a:lnTo>
                  <a:pt x="279690" y="174051"/>
                </a:lnTo>
                <a:lnTo>
                  <a:pt x="279690" y="285148"/>
                </a:lnTo>
                <a:lnTo>
                  <a:pt x="282738" y="281801"/>
                </a:lnTo>
                <a:close/>
              </a:path>
              <a:path w="330834" h="333375">
                <a:moveTo>
                  <a:pt x="279690" y="285148"/>
                </a:moveTo>
                <a:lnTo>
                  <a:pt x="279690" y="174051"/>
                </a:lnTo>
                <a:lnTo>
                  <a:pt x="278416" y="186493"/>
                </a:lnTo>
                <a:lnTo>
                  <a:pt x="276928" y="198721"/>
                </a:lnTo>
                <a:lnTo>
                  <a:pt x="273594" y="222819"/>
                </a:lnTo>
                <a:lnTo>
                  <a:pt x="273594" y="225105"/>
                </a:lnTo>
                <a:lnTo>
                  <a:pt x="272070" y="225867"/>
                </a:lnTo>
                <a:lnTo>
                  <a:pt x="229398" y="225867"/>
                </a:lnTo>
                <a:lnTo>
                  <a:pt x="228636" y="226629"/>
                </a:lnTo>
                <a:lnTo>
                  <a:pt x="228636" y="320355"/>
                </a:lnTo>
                <a:lnTo>
                  <a:pt x="233208" y="318069"/>
                </a:lnTo>
                <a:lnTo>
                  <a:pt x="271710" y="293911"/>
                </a:lnTo>
                <a:lnTo>
                  <a:pt x="279690" y="285148"/>
                </a:lnTo>
                <a:close/>
              </a:path>
            </a:pathLst>
          </a:custGeom>
          <a:solidFill>
            <a:srgbClr val="FEFEFE"/>
          </a:solidFill>
        </p:spPr>
        <p:txBody>
          <a:bodyPr wrap="square" lIns="0" tIns="0" rIns="0" bIns="0" rtlCol="0"/>
          <a:lstStyle/>
          <a:p>
            <a:endParaRPr dirty="0"/>
          </a:p>
        </p:txBody>
      </p:sp>
      <p:sp>
        <p:nvSpPr>
          <p:cNvPr id="13" name="Rectangle 12"/>
          <p:cNvSpPr/>
          <p:nvPr/>
        </p:nvSpPr>
        <p:spPr>
          <a:xfrm>
            <a:off x="6096000" y="6296012"/>
            <a:ext cx="1557093" cy="310341"/>
          </a:xfrm>
          <a:prstGeom prst="rect">
            <a:avLst/>
          </a:prstGeom>
        </p:spPr>
        <p:txBody>
          <a:bodyPr wrap="none">
            <a:spAutoFit/>
          </a:bodyPr>
          <a:lstStyle/>
          <a:p>
            <a:pPr marL="12699">
              <a:lnSpc>
                <a:spcPts val="1739"/>
              </a:lnSpc>
            </a:pPr>
            <a:r>
              <a:rPr lang="en-US" spc="-10" dirty="0">
                <a:solidFill>
                  <a:schemeClr val="bg1"/>
                </a:solidFill>
                <a:cs typeface="Calibri"/>
              </a:rPr>
              <a:t>www.suny.edu</a:t>
            </a:r>
            <a:endParaRPr lang="en-US" dirty="0">
              <a:solidFill>
                <a:schemeClr val="bg1"/>
              </a:solidFill>
              <a:cs typeface="Calibri"/>
            </a:endParaRPr>
          </a:p>
        </p:txBody>
      </p:sp>
      <p:sp>
        <p:nvSpPr>
          <p:cNvPr id="9" name="TextBox 8"/>
          <p:cNvSpPr txBox="1"/>
          <p:nvPr/>
        </p:nvSpPr>
        <p:spPr>
          <a:xfrm>
            <a:off x="838200" y="1219200"/>
            <a:ext cx="7913370" cy="3277820"/>
          </a:xfrm>
          <a:prstGeom prst="rect">
            <a:avLst/>
          </a:prstGeom>
          <a:noFill/>
        </p:spPr>
        <p:txBody>
          <a:bodyPr wrap="square" rtlCol="0">
            <a:spAutoFit/>
          </a:bodyPr>
          <a:lstStyle/>
          <a:p>
            <a:pPr marL="365760" indent="-285750">
              <a:spcAft>
                <a:spcPts val="600"/>
              </a:spcAft>
              <a:buFont typeface="Wingdings" panose="05000000000000000000" pitchFamily="2" charset="2"/>
              <a:buChar char="Ø"/>
            </a:pPr>
            <a:r>
              <a:rPr lang="en-US" sz="2400" dirty="0">
                <a:latin typeface="+mj-lt"/>
                <a:cs typeface="Arial" panose="020B0604020202020204" pitchFamily="34" charset="0"/>
              </a:rPr>
              <a:t>An interaction that is an </a:t>
            </a:r>
            <a:r>
              <a:rPr lang="en-US" sz="2400" b="1" i="1" u="sng" dirty="0">
                <a:latin typeface="+mj-lt"/>
                <a:cs typeface="Arial" panose="020B0604020202020204" pitchFamily="34" charset="0"/>
              </a:rPr>
              <a:t>in-person meeting or a video conference</a:t>
            </a:r>
            <a:r>
              <a:rPr lang="en-US" sz="2400" dirty="0">
                <a:latin typeface="+mj-lt"/>
                <a:cs typeface="Arial" panose="020B0604020202020204" pitchFamily="34" charset="0"/>
              </a:rPr>
              <a:t> between covered individuals, related to one of the five covered categories. </a:t>
            </a:r>
          </a:p>
          <a:p>
            <a:pPr marL="822960" lvl="1" indent="-285750">
              <a:spcAft>
                <a:spcPts val="600"/>
              </a:spcAft>
              <a:buFont typeface="Wingdings" panose="05000000000000000000" pitchFamily="2" charset="2"/>
              <a:buChar char="Ø"/>
            </a:pPr>
            <a:r>
              <a:rPr lang="en-US" sz="2400" dirty="0">
                <a:latin typeface="+mj-lt"/>
                <a:cs typeface="Arial" panose="020B0604020202020204" pitchFamily="34" charset="0"/>
              </a:rPr>
              <a:t>The location and formality of the interaction is irrelevant </a:t>
            </a:r>
          </a:p>
          <a:p>
            <a:pPr marL="822960" lvl="1" indent="-285750">
              <a:spcAft>
                <a:spcPts val="600"/>
              </a:spcAft>
              <a:buFont typeface="Wingdings" panose="05000000000000000000" pitchFamily="2" charset="2"/>
              <a:buChar char="Ø"/>
            </a:pPr>
            <a:r>
              <a:rPr lang="en-US" sz="2400" dirty="0">
                <a:latin typeface="+mj-lt"/>
                <a:cs typeface="Arial" panose="020B0604020202020204" pitchFamily="34" charset="0"/>
              </a:rPr>
              <a:t>It is irrelevant who initiates the interaction</a:t>
            </a:r>
          </a:p>
          <a:p>
            <a:pPr marL="822960" lvl="1" indent="-285750">
              <a:spcAft>
                <a:spcPts val="600"/>
              </a:spcAft>
              <a:buFont typeface="Wingdings" panose="05000000000000000000" pitchFamily="2" charset="2"/>
              <a:buChar char="Ø"/>
            </a:pPr>
            <a:r>
              <a:rPr lang="en-US" sz="2400" dirty="0">
                <a:latin typeface="+mj-lt"/>
                <a:cs typeface="Arial" panose="020B0604020202020204" pitchFamily="34" charset="0"/>
              </a:rPr>
              <a:t>There can be numerous appearances related to a single matter</a:t>
            </a:r>
            <a:endParaRPr lang="en-US" sz="2400" dirty="0">
              <a:cs typeface="Arial" panose="020B0604020202020204" pitchFamily="34" charset="0"/>
            </a:endParaRPr>
          </a:p>
        </p:txBody>
      </p:sp>
    </p:spTree>
    <p:extLst>
      <p:ext uri="{BB962C8B-B14F-4D97-AF65-F5344CB8AC3E}">
        <p14:creationId xmlns:p14="http://schemas.microsoft.com/office/powerpoint/2010/main" val="1243087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ogo, icon&#10;&#10;Description automatically generated">
            <a:extLst>
              <a:ext uri="{FF2B5EF4-FFF2-40B4-BE49-F238E27FC236}">
                <a16:creationId xmlns:a16="http://schemas.microsoft.com/office/drawing/2014/main" id="{9CAAC25C-F044-4E62-A65C-DBD5C06D769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1866900" y="699439"/>
            <a:ext cx="6324600" cy="63246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Title 1"/>
          <p:cNvSpPr>
            <a:spLocks noGrp="1"/>
          </p:cNvSpPr>
          <p:nvPr>
            <p:ph type="title"/>
          </p:nvPr>
        </p:nvSpPr>
        <p:spPr>
          <a:xfrm>
            <a:off x="457200" y="457200"/>
            <a:ext cx="8294370" cy="353943"/>
          </a:xfrm>
        </p:spPr>
        <p:txBody>
          <a:bodyPr/>
          <a:lstStyle/>
          <a:p>
            <a:r>
              <a:rPr lang="en-US" dirty="0"/>
              <a:t>Appearance</a:t>
            </a:r>
          </a:p>
        </p:txBody>
      </p:sp>
      <p:sp>
        <p:nvSpPr>
          <p:cNvPr id="5" name="Slide Number Placeholder 4"/>
          <p:cNvSpPr>
            <a:spLocks noGrp="1"/>
          </p:cNvSpPr>
          <p:nvPr>
            <p:ph type="sldNum" sz="quarter" idx="7"/>
          </p:nvPr>
        </p:nvSpPr>
        <p:spPr/>
        <p:txBody>
          <a:bodyPr/>
          <a:lstStyle/>
          <a:p>
            <a:fld id="{B6F15528-21DE-4FAA-801E-634DDDAF4B2B}" type="slidenum">
              <a:rPr lang="en-US" smtClean="0"/>
              <a:pPr/>
              <a:t>6</a:t>
            </a:fld>
            <a:endParaRPr lang="en-US" dirty="0"/>
          </a:p>
        </p:txBody>
      </p:sp>
      <p:sp>
        <p:nvSpPr>
          <p:cNvPr id="11" name="object 8"/>
          <p:cNvSpPr/>
          <p:nvPr/>
        </p:nvSpPr>
        <p:spPr>
          <a:xfrm>
            <a:off x="9344407" y="6270543"/>
            <a:ext cx="449580" cy="318135"/>
          </a:xfrm>
          <a:custGeom>
            <a:avLst/>
            <a:gdLst/>
            <a:ahLst/>
            <a:cxnLst/>
            <a:rect l="l" t="t" r="r" b="b"/>
            <a:pathLst>
              <a:path w="449579" h="318134">
                <a:moveTo>
                  <a:pt x="449580" y="158453"/>
                </a:moveTo>
                <a:lnTo>
                  <a:pt x="449437" y="115602"/>
                </a:lnTo>
                <a:lnTo>
                  <a:pt x="445722" y="71335"/>
                </a:lnTo>
                <a:lnTo>
                  <a:pt x="425767" y="24246"/>
                </a:lnTo>
                <a:lnTo>
                  <a:pt x="358521" y="4136"/>
                </a:lnTo>
                <a:lnTo>
                  <a:pt x="299656" y="1195"/>
                </a:lnTo>
                <a:lnTo>
                  <a:pt x="247364" y="112"/>
                </a:lnTo>
                <a:lnTo>
                  <a:pt x="202215" y="0"/>
                </a:lnTo>
                <a:lnTo>
                  <a:pt x="142744" y="112"/>
                </a:lnTo>
                <a:lnTo>
                  <a:pt x="97059" y="1195"/>
                </a:lnTo>
                <a:lnTo>
                  <a:pt x="48768" y="9863"/>
                </a:lnTo>
                <a:lnTo>
                  <a:pt x="14906" y="35902"/>
                </a:lnTo>
                <a:lnTo>
                  <a:pt x="3857" y="81622"/>
                </a:lnTo>
                <a:lnTo>
                  <a:pt x="142" y="146463"/>
                </a:lnTo>
                <a:lnTo>
                  <a:pt x="0" y="158453"/>
                </a:lnTo>
                <a:lnTo>
                  <a:pt x="142" y="201744"/>
                </a:lnTo>
                <a:lnTo>
                  <a:pt x="3857" y="246321"/>
                </a:lnTo>
                <a:lnTo>
                  <a:pt x="23812" y="293136"/>
                </a:lnTo>
                <a:lnTo>
                  <a:pt x="91059" y="313532"/>
                </a:lnTo>
                <a:lnTo>
                  <a:pt x="149923" y="316473"/>
                </a:lnTo>
                <a:lnTo>
                  <a:pt x="179070" y="317077"/>
                </a:lnTo>
                <a:lnTo>
                  <a:pt x="179070" y="91397"/>
                </a:lnTo>
                <a:lnTo>
                  <a:pt x="296418" y="158453"/>
                </a:lnTo>
                <a:lnTo>
                  <a:pt x="296418" y="317576"/>
                </a:lnTo>
                <a:lnTo>
                  <a:pt x="306835" y="317556"/>
                </a:lnTo>
                <a:lnTo>
                  <a:pt x="352520" y="316473"/>
                </a:lnTo>
                <a:lnTo>
                  <a:pt x="400812" y="307805"/>
                </a:lnTo>
                <a:lnTo>
                  <a:pt x="434673" y="281659"/>
                </a:lnTo>
                <a:lnTo>
                  <a:pt x="445722" y="235927"/>
                </a:lnTo>
                <a:lnTo>
                  <a:pt x="449437" y="170562"/>
                </a:lnTo>
                <a:lnTo>
                  <a:pt x="449580" y="158453"/>
                </a:lnTo>
                <a:close/>
              </a:path>
              <a:path w="449579" h="318134">
                <a:moveTo>
                  <a:pt x="296418" y="317576"/>
                </a:moveTo>
                <a:lnTo>
                  <a:pt x="296418" y="158453"/>
                </a:lnTo>
                <a:lnTo>
                  <a:pt x="179070" y="225509"/>
                </a:lnTo>
                <a:lnTo>
                  <a:pt x="179070" y="317077"/>
                </a:lnTo>
                <a:lnTo>
                  <a:pt x="202215" y="317556"/>
                </a:lnTo>
                <a:lnTo>
                  <a:pt x="296418" y="317576"/>
                </a:lnTo>
                <a:close/>
              </a:path>
            </a:pathLst>
          </a:custGeom>
          <a:solidFill>
            <a:srgbClr val="FEFEFE"/>
          </a:solidFill>
        </p:spPr>
        <p:txBody>
          <a:bodyPr wrap="square" lIns="0" tIns="0" rIns="0" bIns="0" rtlCol="0"/>
          <a:lstStyle/>
          <a:p>
            <a:endParaRPr dirty="0"/>
          </a:p>
        </p:txBody>
      </p:sp>
      <p:sp>
        <p:nvSpPr>
          <p:cNvPr id="12" name="object 7"/>
          <p:cNvSpPr/>
          <p:nvPr/>
        </p:nvSpPr>
        <p:spPr>
          <a:xfrm>
            <a:off x="7733503" y="6267898"/>
            <a:ext cx="330835" cy="333375"/>
          </a:xfrm>
          <a:custGeom>
            <a:avLst/>
            <a:gdLst/>
            <a:ahLst/>
            <a:cxnLst/>
            <a:rect l="l" t="t" r="r" b="b"/>
            <a:pathLst>
              <a:path w="330834" h="333375">
                <a:moveTo>
                  <a:pt x="330525" y="178641"/>
                </a:moveTo>
                <a:lnTo>
                  <a:pt x="327696" y="132903"/>
                </a:lnTo>
                <a:lnTo>
                  <a:pt x="313391" y="91240"/>
                </a:lnTo>
                <a:lnTo>
                  <a:pt x="289201" y="55631"/>
                </a:lnTo>
                <a:lnTo>
                  <a:pt x="256925" y="27557"/>
                </a:lnTo>
                <a:lnTo>
                  <a:pt x="218363" y="8500"/>
                </a:lnTo>
                <a:lnTo>
                  <a:pt x="175677" y="13"/>
                </a:lnTo>
                <a:lnTo>
                  <a:pt x="174534" y="0"/>
                </a:lnTo>
                <a:lnTo>
                  <a:pt x="129576" y="3363"/>
                </a:lnTo>
                <a:lnTo>
                  <a:pt x="81363" y="21706"/>
                </a:lnTo>
                <a:lnTo>
                  <a:pt x="42330" y="52814"/>
                </a:lnTo>
                <a:lnTo>
                  <a:pt x="14526" y="93724"/>
                </a:lnTo>
                <a:lnTo>
                  <a:pt x="0" y="141474"/>
                </a:lnTo>
                <a:lnTo>
                  <a:pt x="798" y="193101"/>
                </a:lnTo>
                <a:lnTo>
                  <a:pt x="12478" y="233844"/>
                </a:lnTo>
                <a:lnTo>
                  <a:pt x="32516" y="268158"/>
                </a:lnTo>
                <a:lnTo>
                  <a:pt x="60698" y="296185"/>
                </a:lnTo>
                <a:lnTo>
                  <a:pt x="96810" y="318069"/>
                </a:lnTo>
                <a:lnTo>
                  <a:pt x="129576" y="329109"/>
                </a:lnTo>
                <a:lnTo>
                  <a:pt x="129576" y="173289"/>
                </a:lnTo>
                <a:lnTo>
                  <a:pt x="175296" y="173289"/>
                </a:lnTo>
                <a:lnTo>
                  <a:pt x="175677" y="129093"/>
                </a:lnTo>
                <a:lnTo>
                  <a:pt x="196918" y="81468"/>
                </a:lnTo>
                <a:lnTo>
                  <a:pt x="238233" y="66300"/>
                </a:lnTo>
                <a:lnTo>
                  <a:pt x="249972" y="66349"/>
                </a:lnTo>
                <a:lnTo>
                  <a:pt x="257140" y="66728"/>
                </a:lnTo>
                <a:lnTo>
                  <a:pt x="266736" y="67371"/>
                </a:lnTo>
                <a:lnTo>
                  <a:pt x="272070" y="67371"/>
                </a:lnTo>
                <a:lnTo>
                  <a:pt x="276928" y="68065"/>
                </a:lnTo>
                <a:lnTo>
                  <a:pt x="282738" y="68133"/>
                </a:lnTo>
                <a:lnTo>
                  <a:pt x="282738" y="281801"/>
                </a:lnTo>
                <a:lnTo>
                  <a:pt x="301471" y="261230"/>
                </a:lnTo>
                <a:lnTo>
                  <a:pt x="321429" y="222112"/>
                </a:lnTo>
                <a:lnTo>
                  <a:pt x="330525" y="178641"/>
                </a:lnTo>
                <a:close/>
              </a:path>
              <a:path w="330834" h="333375">
                <a:moveTo>
                  <a:pt x="175296" y="333309"/>
                </a:moveTo>
                <a:lnTo>
                  <a:pt x="175296" y="226629"/>
                </a:lnTo>
                <a:lnTo>
                  <a:pt x="174534" y="225867"/>
                </a:lnTo>
                <a:lnTo>
                  <a:pt x="129576" y="225867"/>
                </a:lnTo>
                <a:lnTo>
                  <a:pt x="129576" y="329109"/>
                </a:lnTo>
                <a:lnTo>
                  <a:pt x="132624" y="329880"/>
                </a:lnTo>
                <a:lnTo>
                  <a:pt x="151460" y="332214"/>
                </a:lnTo>
                <a:lnTo>
                  <a:pt x="170724" y="332547"/>
                </a:lnTo>
                <a:lnTo>
                  <a:pt x="173010" y="332547"/>
                </a:lnTo>
                <a:lnTo>
                  <a:pt x="175296" y="333309"/>
                </a:lnTo>
                <a:close/>
              </a:path>
              <a:path w="330834" h="333375">
                <a:moveTo>
                  <a:pt x="282738" y="281801"/>
                </a:moveTo>
                <a:lnTo>
                  <a:pt x="282738" y="115377"/>
                </a:lnTo>
                <a:lnTo>
                  <a:pt x="249972" y="115377"/>
                </a:lnTo>
                <a:lnTo>
                  <a:pt x="241173" y="116782"/>
                </a:lnTo>
                <a:lnTo>
                  <a:pt x="234446" y="120902"/>
                </a:lnTo>
                <a:lnTo>
                  <a:pt x="230148" y="127593"/>
                </a:lnTo>
                <a:lnTo>
                  <a:pt x="228636" y="136713"/>
                </a:lnTo>
                <a:lnTo>
                  <a:pt x="228636" y="172527"/>
                </a:lnTo>
                <a:lnTo>
                  <a:pt x="229398" y="174051"/>
                </a:lnTo>
                <a:lnTo>
                  <a:pt x="234446" y="173943"/>
                </a:lnTo>
                <a:lnTo>
                  <a:pt x="242983" y="173611"/>
                </a:lnTo>
                <a:lnTo>
                  <a:pt x="249972" y="173468"/>
                </a:lnTo>
                <a:lnTo>
                  <a:pt x="257140" y="173372"/>
                </a:lnTo>
                <a:lnTo>
                  <a:pt x="277404" y="173289"/>
                </a:lnTo>
                <a:lnTo>
                  <a:pt x="278166" y="174051"/>
                </a:lnTo>
                <a:lnTo>
                  <a:pt x="279690" y="174051"/>
                </a:lnTo>
                <a:lnTo>
                  <a:pt x="279690" y="285148"/>
                </a:lnTo>
                <a:lnTo>
                  <a:pt x="282738" y="281801"/>
                </a:lnTo>
                <a:close/>
              </a:path>
              <a:path w="330834" h="333375">
                <a:moveTo>
                  <a:pt x="279690" y="285148"/>
                </a:moveTo>
                <a:lnTo>
                  <a:pt x="279690" y="174051"/>
                </a:lnTo>
                <a:lnTo>
                  <a:pt x="278416" y="186493"/>
                </a:lnTo>
                <a:lnTo>
                  <a:pt x="276928" y="198721"/>
                </a:lnTo>
                <a:lnTo>
                  <a:pt x="273594" y="222819"/>
                </a:lnTo>
                <a:lnTo>
                  <a:pt x="273594" y="225105"/>
                </a:lnTo>
                <a:lnTo>
                  <a:pt x="272070" y="225867"/>
                </a:lnTo>
                <a:lnTo>
                  <a:pt x="229398" y="225867"/>
                </a:lnTo>
                <a:lnTo>
                  <a:pt x="228636" y="226629"/>
                </a:lnTo>
                <a:lnTo>
                  <a:pt x="228636" y="320355"/>
                </a:lnTo>
                <a:lnTo>
                  <a:pt x="233208" y="318069"/>
                </a:lnTo>
                <a:lnTo>
                  <a:pt x="271710" y="293911"/>
                </a:lnTo>
                <a:lnTo>
                  <a:pt x="279690" y="285148"/>
                </a:lnTo>
                <a:close/>
              </a:path>
            </a:pathLst>
          </a:custGeom>
          <a:solidFill>
            <a:srgbClr val="FEFEFE"/>
          </a:solidFill>
        </p:spPr>
        <p:txBody>
          <a:bodyPr wrap="square" lIns="0" tIns="0" rIns="0" bIns="0" rtlCol="0"/>
          <a:lstStyle/>
          <a:p>
            <a:endParaRPr dirty="0"/>
          </a:p>
        </p:txBody>
      </p:sp>
      <p:sp>
        <p:nvSpPr>
          <p:cNvPr id="13" name="Rectangle 12"/>
          <p:cNvSpPr/>
          <p:nvPr/>
        </p:nvSpPr>
        <p:spPr>
          <a:xfrm>
            <a:off x="6096000" y="6296012"/>
            <a:ext cx="1557093" cy="310341"/>
          </a:xfrm>
          <a:prstGeom prst="rect">
            <a:avLst/>
          </a:prstGeom>
        </p:spPr>
        <p:txBody>
          <a:bodyPr wrap="none">
            <a:spAutoFit/>
          </a:bodyPr>
          <a:lstStyle/>
          <a:p>
            <a:pPr marL="12699">
              <a:lnSpc>
                <a:spcPts val="1739"/>
              </a:lnSpc>
            </a:pPr>
            <a:r>
              <a:rPr lang="en-US" spc="-10" dirty="0">
                <a:solidFill>
                  <a:schemeClr val="bg1"/>
                </a:solidFill>
                <a:cs typeface="Calibri"/>
              </a:rPr>
              <a:t>www.suny.edu</a:t>
            </a:r>
            <a:endParaRPr lang="en-US" dirty="0">
              <a:solidFill>
                <a:schemeClr val="bg1"/>
              </a:solidFill>
              <a:cs typeface="Calibri"/>
            </a:endParaRPr>
          </a:p>
        </p:txBody>
      </p:sp>
      <p:graphicFrame>
        <p:nvGraphicFramePr>
          <p:cNvPr id="3" name="Diagram 2">
            <a:extLst>
              <a:ext uri="{FF2B5EF4-FFF2-40B4-BE49-F238E27FC236}">
                <a16:creationId xmlns:a16="http://schemas.microsoft.com/office/drawing/2014/main" id="{03BD8D32-8F5B-4474-B861-34C2B350B7C2}"/>
              </a:ext>
            </a:extLst>
          </p:cNvPr>
          <p:cNvGraphicFramePr/>
          <p:nvPr>
            <p:extLst>
              <p:ext uri="{D42A27DB-BD31-4B8C-83A1-F6EECF244321}">
                <p14:modId xmlns:p14="http://schemas.microsoft.com/office/powerpoint/2010/main" val="380700302"/>
              </p:ext>
            </p:extLst>
          </p:nvPr>
        </p:nvGraphicFramePr>
        <p:xfrm>
          <a:off x="1676400" y="1651000"/>
          <a:ext cx="6705600" cy="4470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981129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94370" cy="353943"/>
          </a:xfrm>
        </p:spPr>
        <p:txBody>
          <a:bodyPr/>
          <a:lstStyle/>
          <a:p>
            <a:r>
              <a:rPr lang="en-US" dirty="0"/>
              <a:t>Covered Individuals</a:t>
            </a:r>
          </a:p>
        </p:txBody>
      </p:sp>
      <p:sp>
        <p:nvSpPr>
          <p:cNvPr id="5" name="Slide Number Placeholder 4"/>
          <p:cNvSpPr>
            <a:spLocks noGrp="1"/>
          </p:cNvSpPr>
          <p:nvPr>
            <p:ph type="sldNum" sz="quarter" idx="7"/>
          </p:nvPr>
        </p:nvSpPr>
        <p:spPr/>
        <p:txBody>
          <a:bodyPr/>
          <a:lstStyle/>
          <a:p>
            <a:fld id="{B6F15528-21DE-4FAA-801E-634DDDAF4B2B}" type="slidenum">
              <a:rPr lang="en-US" smtClean="0"/>
              <a:pPr/>
              <a:t>7</a:t>
            </a:fld>
            <a:endParaRPr lang="en-US" dirty="0"/>
          </a:p>
        </p:txBody>
      </p:sp>
      <p:sp>
        <p:nvSpPr>
          <p:cNvPr id="11" name="object 8"/>
          <p:cNvSpPr/>
          <p:nvPr/>
        </p:nvSpPr>
        <p:spPr>
          <a:xfrm>
            <a:off x="9344407" y="6270543"/>
            <a:ext cx="449580" cy="318135"/>
          </a:xfrm>
          <a:custGeom>
            <a:avLst/>
            <a:gdLst/>
            <a:ahLst/>
            <a:cxnLst/>
            <a:rect l="l" t="t" r="r" b="b"/>
            <a:pathLst>
              <a:path w="449579" h="318134">
                <a:moveTo>
                  <a:pt x="449580" y="158453"/>
                </a:moveTo>
                <a:lnTo>
                  <a:pt x="449437" y="115602"/>
                </a:lnTo>
                <a:lnTo>
                  <a:pt x="445722" y="71335"/>
                </a:lnTo>
                <a:lnTo>
                  <a:pt x="425767" y="24246"/>
                </a:lnTo>
                <a:lnTo>
                  <a:pt x="358521" y="4136"/>
                </a:lnTo>
                <a:lnTo>
                  <a:pt x="299656" y="1195"/>
                </a:lnTo>
                <a:lnTo>
                  <a:pt x="247364" y="112"/>
                </a:lnTo>
                <a:lnTo>
                  <a:pt x="202215" y="0"/>
                </a:lnTo>
                <a:lnTo>
                  <a:pt x="142744" y="112"/>
                </a:lnTo>
                <a:lnTo>
                  <a:pt x="97059" y="1195"/>
                </a:lnTo>
                <a:lnTo>
                  <a:pt x="48768" y="9863"/>
                </a:lnTo>
                <a:lnTo>
                  <a:pt x="14906" y="35902"/>
                </a:lnTo>
                <a:lnTo>
                  <a:pt x="3857" y="81622"/>
                </a:lnTo>
                <a:lnTo>
                  <a:pt x="142" y="146463"/>
                </a:lnTo>
                <a:lnTo>
                  <a:pt x="0" y="158453"/>
                </a:lnTo>
                <a:lnTo>
                  <a:pt x="142" y="201744"/>
                </a:lnTo>
                <a:lnTo>
                  <a:pt x="3857" y="246321"/>
                </a:lnTo>
                <a:lnTo>
                  <a:pt x="23812" y="293136"/>
                </a:lnTo>
                <a:lnTo>
                  <a:pt x="91059" y="313532"/>
                </a:lnTo>
                <a:lnTo>
                  <a:pt x="149923" y="316473"/>
                </a:lnTo>
                <a:lnTo>
                  <a:pt x="179070" y="317077"/>
                </a:lnTo>
                <a:lnTo>
                  <a:pt x="179070" y="91397"/>
                </a:lnTo>
                <a:lnTo>
                  <a:pt x="296418" y="158453"/>
                </a:lnTo>
                <a:lnTo>
                  <a:pt x="296418" y="317576"/>
                </a:lnTo>
                <a:lnTo>
                  <a:pt x="306835" y="317556"/>
                </a:lnTo>
                <a:lnTo>
                  <a:pt x="352520" y="316473"/>
                </a:lnTo>
                <a:lnTo>
                  <a:pt x="400812" y="307805"/>
                </a:lnTo>
                <a:lnTo>
                  <a:pt x="434673" y="281659"/>
                </a:lnTo>
                <a:lnTo>
                  <a:pt x="445722" y="235927"/>
                </a:lnTo>
                <a:lnTo>
                  <a:pt x="449437" y="170562"/>
                </a:lnTo>
                <a:lnTo>
                  <a:pt x="449580" y="158453"/>
                </a:lnTo>
                <a:close/>
              </a:path>
              <a:path w="449579" h="318134">
                <a:moveTo>
                  <a:pt x="296418" y="317576"/>
                </a:moveTo>
                <a:lnTo>
                  <a:pt x="296418" y="158453"/>
                </a:lnTo>
                <a:lnTo>
                  <a:pt x="179070" y="225509"/>
                </a:lnTo>
                <a:lnTo>
                  <a:pt x="179070" y="317077"/>
                </a:lnTo>
                <a:lnTo>
                  <a:pt x="202215" y="317556"/>
                </a:lnTo>
                <a:lnTo>
                  <a:pt x="296418" y="317576"/>
                </a:lnTo>
                <a:close/>
              </a:path>
            </a:pathLst>
          </a:custGeom>
          <a:solidFill>
            <a:srgbClr val="FEFEFE"/>
          </a:solidFill>
        </p:spPr>
        <p:txBody>
          <a:bodyPr wrap="square" lIns="0" tIns="0" rIns="0" bIns="0" rtlCol="0"/>
          <a:lstStyle/>
          <a:p>
            <a:endParaRPr dirty="0"/>
          </a:p>
        </p:txBody>
      </p:sp>
      <p:sp>
        <p:nvSpPr>
          <p:cNvPr id="12" name="object 7"/>
          <p:cNvSpPr/>
          <p:nvPr/>
        </p:nvSpPr>
        <p:spPr>
          <a:xfrm>
            <a:off x="7733503" y="6267898"/>
            <a:ext cx="330835" cy="333375"/>
          </a:xfrm>
          <a:custGeom>
            <a:avLst/>
            <a:gdLst/>
            <a:ahLst/>
            <a:cxnLst/>
            <a:rect l="l" t="t" r="r" b="b"/>
            <a:pathLst>
              <a:path w="330834" h="333375">
                <a:moveTo>
                  <a:pt x="330525" y="178641"/>
                </a:moveTo>
                <a:lnTo>
                  <a:pt x="327696" y="132903"/>
                </a:lnTo>
                <a:lnTo>
                  <a:pt x="313391" y="91240"/>
                </a:lnTo>
                <a:lnTo>
                  <a:pt x="289201" y="55631"/>
                </a:lnTo>
                <a:lnTo>
                  <a:pt x="256925" y="27557"/>
                </a:lnTo>
                <a:lnTo>
                  <a:pt x="218363" y="8500"/>
                </a:lnTo>
                <a:lnTo>
                  <a:pt x="175677" y="13"/>
                </a:lnTo>
                <a:lnTo>
                  <a:pt x="174534" y="0"/>
                </a:lnTo>
                <a:lnTo>
                  <a:pt x="129576" y="3363"/>
                </a:lnTo>
                <a:lnTo>
                  <a:pt x="81363" y="21706"/>
                </a:lnTo>
                <a:lnTo>
                  <a:pt x="42330" y="52814"/>
                </a:lnTo>
                <a:lnTo>
                  <a:pt x="14526" y="93724"/>
                </a:lnTo>
                <a:lnTo>
                  <a:pt x="0" y="141474"/>
                </a:lnTo>
                <a:lnTo>
                  <a:pt x="798" y="193101"/>
                </a:lnTo>
                <a:lnTo>
                  <a:pt x="12478" y="233844"/>
                </a:lnTo>
                <a:lnTo>
                  <a:pt x="32516" y="268158"/>
                </a:lnTo>
                <a:lnTo>
                  <a:pt x="60698" y="296185"/>
                </a:lnTo>
                <a:lnTo>
                  <a:pt x="96810" y="318069"/>
                </a:lnTo>
                <a:lnTo>
                  <a:pt x="129576" y="329109"/>
                </a:lnTo>
                <a:lnTo>
                  <a:pt x="129576" y="173289"/>
                </a:lnTo>
                <a:lnTo>
                  <a:pt x="175296" y="173289"/>
                </a:lnTo>
                <a:lnTo>
                  <a:pt x="175677" y="129093"/>
                </a:lnTo>
                <a:lnTo>
                  <a:pt x="196918" y="81468"/>
                </a:lnTo>
                <a:lnTo>
                  <a:pt x="238233" y="66300"/>
                </a:lnTo>
                <a:lnTo>
                  <a:pt x="249972" y="66349"/>
                </a:lnTo>
                <a:lnTo>
                  <a:pt x="257140" y="66728"/>
                </a:lnTo>
                <a:lnTo>
                  <a:pt x="266736" y="67371"/>
                </a:lnTo>
                <a:lnTo>
                  <a:pt x="272070" y="67371"/>
                </a:lnTo>
                <a:lnTo>
                  <a:pt x="276928" y="68065"/>
                </a:lnTo>
                <a:lnTo>
                  <a:pt x="282738" y="68133"/>
                </a:lnTo>
                <a:lnTo>
                  <a:pt x="282738" y="281801"/>
                </a:lnTo>
                <a:lnTo>
                  <a:pt x="301471" y="261230"/>
                </a:lnTo>
                <a:lnTo>
                  <a:pt x="321429" y="222112"/>
                </a:lnTo>
                <a:lnTo>
                  <a:pt x="330525" y="178641"/>
                </a:lnTo>
                <a:close/>
              </a:path>
              <a:path w="330834" h="333375">
                <a:moveTo>
                  <a:pt x="175296" y="333309"/>
                </a:moveTo>
                <a:lnTo>
                  <a:pt x="175296" y="226629"/>
                </a:lnTo>
                <a:lnTo>
                  <a:pt x="174534" y="225867"/>
                </a:lnTo>
                <a:lnTo>
                  <a:pt x="129576" y="225867"/>
                </a:lnTo>
                <a:lnTo>
                  <a:pt x="129576" y="329109"/>
                </a:lnTo>
                <a:lnTo>
                  <a:pt x="132624" y="329880"/>
                </a:lnTo>
                <a:lnTo>
                  <a:pt x="151460" y="332214"/>
                </a:lnTo>
                <a:lnTo>
                  <a:pt x="170724" y="332547"/>
                </a:lnTo>
                <a:lnTo>
                  <a:pt x="173010" y="332547"/>
                </a:lnTo>
                <a:lnTo>
                  <a:pt x="175296" y="333309"/>
                </a:lnTo>
                <a:close/>
              </a:path>
              <a:path w="330834" h="333375">
                <a:moveTo>
                  <a:pt x="282738" y="281801"/>
                </a:moveTo>
                <a:lnTo>
                  <a:pt x="282738" y="115377"/>
                </a:lnTo>
                <a:lnTo>
                  <a:pt x="249972" y="115377"/>
                </a:lnTo>
                <a:lnTo>
                  <a:pt x="241173" y="116782"/>
                </a:lnTo>
                <a:lnTo>
                  <a:pt x="234446" y="120902"/>
                </a:lnTo>
                <a:lnTo>
                  <a:pt x="230148" y="127593"/>
                </a:lnTo>
                <a:lnTo>
                  <a:pt x="228636" y="136713"/>
                </a:lnTo>
                <a:lnTo>
                  <a:pt x="228636" y="172527"/>
                </a:lnTo>
                <a:lnTo>
                  <a:pt x="229398" y="174051"/>
                </a:lnTo>
                <a:lnTo>
                  <a:pt x="234446" y="173943"/>
                </a:lnTo>
                <a:lnTo>
                  <a:pt x="242983" y="173611"/>
                </a:lnTo>
                <a:lnTo>
                  <a:pt x="249972" y="173468"/>
                </a:lnTo>
                <a:lnTo>
                  <a:pt x="257140" y="173372"/>
                </a:lnTo>
                <a:lnTo>
                  <a:pt x="277404" y="173289"/>
                </a:lnTo>
                <a:lnTo>
                  <a:pt x="278166" y="174051"/>
                </a:lnTo>
                <a:lnTo>
                  <a:pt x="279690" y="174051"/>
                </a:lnTo>
                <a:lnTo>
                  <a:pt x="279690" y="285148"/>
                </a:lnTo>
                <a:lnTo>
                  <a:pt x="282738" y="281801"/>
                </a:lnTo>
                <a:close/>
              </a:path>
              <a:path w="330834" h="333375">
                <a:moveTo>
                  <a:pt x="279690" y="285148"/>
                </a:moveTo>
                <a:lnTo>
                  <a:pt x="279690" y="174051"/>
                </a:lnTo>
                <a:lnTo>
                  <a:pt x="278416" y="186493"/>
                </a:lnTo>
                <a:lnTo>
                  <a:pt x="276928" y="198721"/>
                </a:lnTo>
                <a:lnTo>
                  <a:pt x="273594" y="222819"/>
                </a:lnTo>
                <a:lnTo>
                  <a:pt x="273594" y="225105"/>
                </a:lnTo>
                <a:lnTo>
                  <a:pt x="272070" y="225867"/>
                </a:lnTo>
                <a:lnTo>
                  <a:pt x="229398" y="225867"/>
                </a:lnTo>
                <a:lnTo>
                  <a:pt x="228636" y="226629"/>
                </a:lnTo>
                <a:lnTo>
                  <a:pt x="228636" y="320355"/>
                </a:lnTo>
                <a:lnTo>
                  <a:pt x="233208" y="318069"/>
                </a:lnTo>
                <a:lnTo>
                  <a:pt x="271710" y="293911"/>
                </a:lnTo>
                <a:lnTo>
                  <a:pt x="279690" y="285148"/>
                </a:lnTo>
                <a:close/>
              </a:path>
            </a:pathLst>
          </a:custGeom>
          <a:solidFill>
            <a:srgbClr val="FEFEFE"/>
          </a:solidFill>
        </p:spPr>
        <p:txBody>
          <a:bodyPr wrap="square" lIns="0" tIns="0" rIns="0" bIns="0" rtlCol="0"/>
          <a:lstStyle/>
          <a:p>
            <a:endParaRPr dirty="0"/>
          </a:p>
        </p:txBody>
      </p:sp>
      <p:sp>
        <p:nvSpPr>
          <p:cNvPr id="13" name="Rectangle 12"/>
          <p:cNvSpPr/>
          <p:nvPr/>
        </p:nvSpPr>
        <p:spPr>
          <a:xfrm>
            <a:off x="6096000" y="6296012"/>
            <a:ext cx="1557093" cy="310341"/>
          </a:xfrm>
          <a:prstGeom prst="rect">
            <a:avLst/>
          </a:prstGeom>
        </p:spPr>
        <p:txBody>
          <a:bodyPr wrap="none">
            <a:spAutoFit/>
          </a:bodyPr>
          <a:lstStyle/>
          <a:p>
            <a:pPr marL="12699">
              <a:lnSpc>
                <a:spcPts val="1739"/>
              </a:lnSpc>
            </a:pPr>
            <a:r>
              <a:rPr lang="en-US" spc="-10" dirty="0">
                <a:solidFill>
                  <a:schemeClr val="bg1"/>
                </a:solidFill>
                <a:cs typeface="Calibri"/>
              </a:rPr>
              <a:t>www.suny.edu</a:t>
            </a:r>
            <a:endParaRPr lang="en-US" dirty="0">
              <a:solidFill>
                <a:schemeClr val="bg1"/>
              </a:solidFill>
              <a:cs typeface="Calibri"/>
            </a:endParaRPr>
          </a:p>
        </p:txBody>
      </p:sp>
      <p:sp>
        <p:nvSpPr>
          <p:cNvPr id="9" name="TextBox 8"/>
          <p:cNvSpPr txBox="1"/>
          <p:nvPr/>
        </p:nvSpPr>
        <p:spPr>
          <a:xfrm>
            <a:off x="5943600" y="1296427"/>
            <a:ext cx="3611880" cy="4231928"/>
          </a:xfrm>
          <a:prstGeom prst="rect">
            <a:avLst/>
          </a:prstGeom>
          <a:noFill/>
        </p:spPr>
        <p:txBody>
          <a:bodyPr wrap="square" rtlCol="0">
            <a:spAutoFit/>
          </a:bodyPr>
          <a:lstStyle/>
          <a:p>
            <a:pPr marL="365760" indent="-285750">
              <a:spcAft>
                <a:spcPts val="600"/>
              </a:spcAft>
              <a:buFont typeface="Wingdings" panose="05000000000000000000" pitchFamily="2" charset="2"/>
              <a:buChar char="Ø"/>
            </a:pPr>
            <a:r>
              <a:rPr lang="en-US" sz="2400" dirty="0">
                <a:latin typeface="+mj-lt"/>
                <a:cs typeface="Arial" panose="020B0604020202020204" pitchFamily="34" charset="0"/>
              </a:rPr>
              <a:t>Government (SUNY) employees who have the </a:t>
            </a:r>
            <a:r>
              <a:rPr lang="en-US" sz="2400" b="1" u="sng" dirty="0">
                <a:latin typeface="+mj-lt"/>
                <a:cs typeface="Arial" panose="020B0604020202020204" pitchFamily="34" charset="0"/>
              </a:rPr>
              <a:t>power to exercise agency discretion</a:t>
            </a:r>
            <a:r>
              <a:rPr lang="en-US" sz="2400" dirty="0">
                <a:latin typeface="+mj-lt"/>
                <a:cs typeface="Arial" panose="020B0604020202020204" pitchFamily="34" charset="0"/>
              </a:rPr>
              <a:t> or </a:t>
            </a:r>
            <a:r>
              <a:rPr lang="en-US" sz="2400" b="1" u="sng" dirty="0">
                <a:latin typeface="+mj-lt"/>
                <a:cs typeface="Arial" panose="020B0604020202020204" pitchFamily="34" charset="0"/>
              </a:rPr>
              <a:t>advise</a:t>
            </a:r>
            <a:r>
              <a:rPr lang="en-US" sz="2400" dirty="0">
                <a:latin typeface="+mj-lt"/>
                <a:cs typeface="Arial" panose="020B0604020202020204" pitchFamily="34" charset="0"/>
              </a:rPr>
              <a:t> someone who has such discretion</a:t>
            </a:r>
          </a:p>
          <a:p>
            <a:pPr marL="880110" lvl="1" indent="-342900">
              <a:spcAft>
                <a:spcPts val="600"/>
              </a:spcAft>
              <a:buFont typeface="Wingdings" panose="05000000000000000000" pitchFamily="2" charset="2"/>
              <a:buChar char="ü"/>
            </a:pPr>
            <a:r>
              <a:rPr lang="en-US" sz="2400" dirty="0">
                <a:latin typeface="+mj-lt"/>
                <a:cs typeface="Arial" panose="020B0604020202020204" pitchFamily="34" charset="0"/>
              </a:rPr>
              <a:t>Each organization should maintain a list of individuals that fit this definition</a:t>
            </a:r>
            <a:endParaRPr lang="en-US" sz="2400" dirty="0">
              <a:cs typeface="Arial" panose="020B0604020202020204" pitchFamily="34" charset="0"/>
            </a:endParaRPr>
          </a:p>
        </p:txBody>
      </p:sp>
      <p:pic>
        <p:nvPicPr>
          <p:cNvPr id="4" name="Picture 3" descr="A picture containing metalware, gear&#10;&#10;Description automatically generated">
            <a:extLst>
              <a:ext uri="{FF2B5EF4-FFF2-40B4-BE49-F238E27FC236}">
                <a16:creationId xmlns:a16="http://schemas.microsoft.com/office/drawing/2014/main" id="{DC50AB14-B007-4408-9A3E-BFC77399B136}"/>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457200" y="1676400"/>
            <a:ext cx="4916081" cy="347198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500661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94370" cy="353943"/>
          </a:xfrm>
        </p:spPr>
        <p:txBody>
          <a:bodyPr/>
          <a:lstStyle/>
          <a:p>
            <a:r>
              <a:rPr lang="en-US" dirty="0"/>
              <a:t>Subject Areas</a:t>
            </a:r>
          </a:p>
        </p:txBody>
      </p:sp>
      <p:sp>
        <p:nvSpPr>
          <p:cNvPr id="5" name="Slide Number Placeholder 4"/>
          <p:cNvSpPr>
            <a:spLocks noGrp="1"/>
          </p:cNvSpPr>
          <p:nvPr>
            <p:ph type="sldNum" sz="quarter" idx="7"/>
          </p:nvPr>
        </p:nvSpPr>
        <p:spPr/>
        <p:txBody>
          <a:bodyPr/>
          <a:lstStyle/>
          <a:p>
            <a:fld id="{B6F15528-21DE-4FAA-801E-634DDDAF4B2B}" type="slidenum">
              <a:rPr lang="en-US" smtClean="0"/>
              <a:pPr/>
              <a:t>8</a:t>
            </a:fld>
            <a:endParaRPr lang="en-US" dirty="0"/>
          </a:p>
        </p:txBody>
      </p:sp>
      <p:sp>
        <p:nvSpPr>
          <p:cNvPr id="11" name="object 8"/>
          <p:cNvSpPr/>
          <p:nvPr/>
        </p:nvSpPr>
        <p:spPr>
          <a:xfrm>
            <a:off x="9344407" y="6270543"/>
            <a:ext cx="449580" cy="318135"/>
          </a:xfrm>
          <a:custGeom>
            <a:avLst/>
            <a:gdLst/>
            <a:ahLst/>
            <a:cxnLst/>
            <a:rect l="l" t="t" r="r" b="b"/>
            <a:pathLst>
              <a:path w="449579" h="318134">
                <a:moveTo>
                  <a:pt x="449580" y="158453"/>
                </a:moveTo>
                <a:lnTo>
                  <a:pt x="449437" y="115602"/>
                </a:lnTo>
                <a:lnTo>
                  <a:pt x="445722" y="71335"/>
                </a:lnTo>
                <a:lnTo>
                  <a:pt x="425767" y="24246"/>
                </a:lnTo>
                <a:lnTo>
                  <a:pt x="358521" y="4136"/>
                </a:lnTo>
                <a:lnTo>
                  <a:pt x="299656" y="1195"/>
                </a:lnTo>
                <a:lnTo>
                  <a:pt x="247364" y="112"/>
                </a:lnTo>
                <a:lnTo>
                  <a:pt x="202215" y="0"/>
                </a:lnTo>
                <a:lnTo>
                  <a:pt x="142744" y="112"/>
                </a:lnTo>
                <a:lnTo>
                  <a:pt x="97059" y="1195"/>
                </a:lnTo>
                <a:lnTo>
                  <a:pt x="48768" y="9863"/>
                </a:lnTo>
                <a:lnTo>
                  <a:pt x="14906" y="35902"/>
                </a:lnTo>
                <a:lnTo>
                  <a:pt x="3857" y="81622"/>
                </a:lnTo>
                <a:lnTo>
                  <a:pt x="142" y="146463"/>
                </a:lnTo>
                <a:lnTo>
                  <a:pt x="0" y="158453"/>
                </a:lnTo>
                <a:lnTo>
                  <a:pt x="142" y="201744"/>
                </a:lnTo>
                <a:lnTo>
                  <a:pt x="3857" y="246321"/>
                </a:lnTo>
                <a:lnTo>
                  <a:pt x="23812" y="293136"/>
                </a:lnTo>
                <a:lnTo>
                  <a:pt x="91059" y="313532"/>
                </a:lnTo>
                <a:lnTo>
                  <a:pt x="149923" y="316473"/>
                </a:lnTo>
                <a:lnTo>
                  <a:pt x="179070" y="317077"/>
                </a:lnTo>
                <a:lnTo>
                  <a:pt x="179070" y="91397"/>
                </a:lnTo>
                <a:lnTo>
                  <a:pt x="296418" y="158453"/>
                </a:lnTo>
                <a:lnTo>
                  <a:pt x="296418" y="317576"/>
                </a:lnTo>
                <a:lnTo>
                  <a:pt x="306835" y="317556"/>
                </a:lnTo>
                <a:lnTo>
                  <a:pt x="352520" y="316473"/>
                </a:lnTo>
                <a:lnTo>
                  <a:pt x="400812" y="307805"/>
                </a:lnTo>
                <a:lnTo>
                  <a:pt x="434673" y="281659"/>
                </a:lnTo>
                <a:lnTo>
                  <a:pt x="445722" y="235927"/>
                </a:lnTo>
                <a:lnTo>
                  <a:pt x="449437" y="170562"/>
                </a:lnTo>
                <a:lnTo>
                  <a:pt x="449580" y="158453"/>
                </a:lnTo>
                <a:close/>
              </a:path>
              <a:path w="449579" h="318134">
                <a:moveTo>
                  <a:pt x="296418" y="317576"/>
                </a:moveTo>
                <a:lnTo>
                  <a:pt x="296418" y="158453"/>
                </a:lnTo>
                <a:lnTo>
                  <a:pt x="179070" y="225509"/>
                </a:lnTo>
                <a:lnTo>
                  <a:pt x="179070" y="317077"/>
                </a:lnTo>
                <a:lnTo>
                  <a:pt x="202215" y="317556"/>
                </a:lnTo>
                <a:lnTo>
                  <a:pt x="296418" y="317576"/>
                </a:lnTo>
                <a:close/>
              </a:path>
            </a:pathLst>
          </a:custGeom>
          <a:solidFill>
            <a:srgbClr val="FEFEFE"/>
          </a:solidFill>
        </p:spPr>
        <p:txBody>
          <a:bodyPr wrap="square" lIns="0" tIns="0" rIns="0" bIns="0" rtlCol="0"/>
          <a:lstStyle/>
          <a:p>
            <a:endParaRPr dirty="0"/>
          </a:p>
        </p:txBody>
      </p:sp>
      <p:sp>
        <p:nvSpPr>
          <p:cNvPr id="12" name="object 7"/>
          <p:cNvSpPr/>
          <p:nvPr/>
        </p:nvSpPr>
        <p:spPr>
          <a:xfrm>
            <a:off x="7733503" y="6267898"/>
            <a:ext cx="330835" cy="333375"/>
          </a:xfrm>
          <a:custGeom>
            <a:avLst/>
            <a:gdLst/>
            <a:ahLst/>
            <a:cxnLst/>
            <a:rect l="l" t="t" r="r" b="b"/>
            <a:pathLst>
              <a:path w="330834" h="333375">
                <a:moveTo>
                  <a:pt x="330525" y="178641"/>
                </a:moveTo>
                <a:lnTo>
                  <a:pt x="327696" y="132903"/>
                </a:lnTo>
                <a:lnTo>
                  <a:pt x="313391" y="91240"/>
                </a:lnTo>
                <a:lnTo>
                  <a:pt x="289201" y="55631"/>
                </a:lnTo>
                <a:lnTo>
                  <a:pt x="256925" y="27557"/>
                </a:lnTo>
                <a:lnTo>
                  <a:pt x="218363" y="8500"/>
                </a:lnTo>
                <a:lnTo>
                  <a:pt x="175677" y="13"/>
                </a:lnTo>
                <a:lnTo>
                  <a:pt x="174534" y="0"/>
                </a:lnTo>
                <a:lnTo>
                  <a:pt x="129576" y="3363"/>
                </a:lnTo>
                <a:lnTo>
                  <a:pt x="81363" y="21706"/>
                </a:lnTo>
                <a:lnTo>
                  <a:pt x="42330" y="52814"/>
                </a:lnTo>
                <a:lnTo>
                  <a:pt x="14526" y="93724"/>
                </a:lnTo>
                <a:lnTo>
                  <a:pt x="0" y="141474"/>
                </a:lnTo>
                <a:lnTo>
                  <a:pt x="798" y="193101"/>
                </a:lnTo>
                <a:lnTo>
                  <a:pt x="12478" y="233844"/>
                </a:lnTo>
                <a:lnTo>
                  <a:pt x="32516" y="268158"/>
                </a:lnTo>
                <a:lnTo>
                  <a:pt x="60698" y="296185"/>
                </a:lnTo>
                <a:lnTo>
                  <a:pt x="96810" y="318069"/>
                </a:lnTo>
                <a:lnTo>
                  <a:pt x="129576" y="329109"/>
                </a:lnTo>
                <a:lnTo>
                  <a:pt x="129576" y="173289"/>
                </a:lnTo>
                <a:lnTo>
                  <a:pt x="175296" y="173289"/>
                </a:lnTo>
                <a:lnTo>
                  <a:pt x="175677" y="129093"/>
                </a:lnTo>
                <a:lnTo>
                  <a:pt x="196918" y="81468"/>
                </a:lnTo>
                <a:lnTo>
                  <a:pt x="238233" y="66300"/>
                </a:lnTo>
                <a:lnTo>
                  <a:pt x="249972" y="66349"/>
                </a:lnTo>
                <a:lnTo>
                  <a:pt x="257140" y="66728"/>
                </a:lnTo>
                <a:lnTo>
                  <a:pt x="266736" y="67371"/>
                </a:lnTo>
                <a:lnTo>
                  <a:pt x="272070" y="67371"/>
                </a:lnTo>
                <a:lnTo>
                  <a:pt x="276928" y="68065"/>
                </a:lnTo>
                <a:lnTo>
                  <a:pt x="282738" y="68133"/>
                </a:lnTo>
                <a:lnTo>
                  <a:pt x="282738" y="281801"/>
                </a:lnTo>
                <a:lnTo>
                  <a:pt x="301471" y="261230"/>
                </a:lnTo>
                <a:lnTo>
                  <a:pt x="321429" y="222112"/>
                </a:lnTo>
                <a:lnTo>
                  <a:pt x="330525" y="178641"/>
                </a:lnTo>
                <a:close/>
              </a:path>
              <a:path w="330834" h="333375">
                <a:moveTo>
                  <a:pt x="175296" y="333309"/>
                </a:moveTo>
                <a:lnTo>
                  <a:pt x="175296" y="226629"/>
                </a:lnTo>
                <a:lnTo>
                  <a:pt x="174534" y="225867"/>
                </a:lnTo>
                <a:lnTo>
                  <a:pt x="129576" y="225867"/>
                </a:lnTo>
                <a:lnTo>
                  <a:pt x="129576" y="329109"/>
                </a:lnTo>
                <a:lnTo>
                  <a:pt x="132624" y="329880"/>
                </a:lnTo>
                <a:lnTo>
                  <a:pt x="151460" y="332214"/>
                </a:lnTo>
                <a:lnTo>
                  <a:pt x="170724" y="332547"/>
                </a:lnTo>
                <a:lnTo>
                  <a:pt x="173010" y="332547"/>
                </a:lnTo>
                <a:lnTo>
                  <a:pt x="175296" y="333309"/>
                </a:lnTo>
                <a:close/>
              </a:path>
              <a:path w="330834" h="333375">
                <a:moveTo>
                  <a:pt x="282738" y="281801"/>
                </a:moveTo>
                <a:lnTo>
                  <a:pt x="282738" y="115377"/>
                </a:lnTo>
                <a:lnTo>
                  <a:pt x="249972" y="115377"/>
                </a:lnTo>
                <a:lnTo>
                  <a:pt x="241173" y="116782"/>
                </a:lnTo>
                <a:lnTo>
                  <a:pt x="234446" y="120902"/>
                </a:lnTo>
                <a:lnTo>
                  <a:pt x="230148" y="127593"/>
                </a:lnTo>
                <a:lnTo>
                  <a:pt x="228636" y="136713"/>
                </a:lnTo>
                <a:lnTo>
                  <a:pt x="228636" y="172527"/>
                </a:lnTo>
                <a:lnTo>
                  <a:pt x="229398" y="174051"/>
                </a:lnTo>
                <a:lnTo>
                  <a:pt x="234446" y="173943"/>
                </a:lnTo>
                <a:lnTo>
                  <a:pt x="242983" y="173611"/>
                </a:lnTo>
                <a:lnTo>
                  <a:pt x="249972" y="173468"/>
                </a:lnTo>
                <a:lnTo>
                  <a:pt x="257140" y="173372"/>
                </a:lnTo>
                <a:lnTo>
                  <a:pt x="277404" y="173289"/>
                </a:lnTo>
                <a:lnTo>
                  <a:pt x="278166" y="174051"/>
                </a:lnTo>
                <a:lnTo>
                  <a:pt x="279690" y="174051"/>
                </a:lnTo>
                <a:lnTo>
                  <a:pt x="279690" y="285148"/>
                </a:lnTo>
                <a:lnTo>
                  <a:pt x="282738" y="281801"/>
                </a:lnTo>
                <a:close/>
              </a:path>
              <a:path w="330834" h="333375">
                <a:moveTo>
                  <a:pt x="279690" y="285148"/>
                </a:moveTo>
                <a:lnTo>
                  <a:pt x="279690" y="174051"/>
                </a:lnTo>
                <a:lnTo>
                  <a:pt x="278416" y="186493"/>
                </a:lnTo>
                <a:lnTo>
                  <a:pt x="276928" y="198721"/>
                </a:lnTo>
                <a:lnTo>
                  <a:pt x="273594" y="222819"/>
                </a:lnTo>
                <a:lnTo>
                  <a:pt x="273594" y="225105"/>
                </a:lnTo>
                <a:lnTo>
                  <a:pt x="272070" y="225867"/>
                </a:lnTo>
                <a:lnTo>
                  <a:pt x="229398" y="225867"/>
                </a:lnTo>
                <a:lnTo>
                  <a:pt x="228636" y="226629"/>
                </a:lnTo>
                <a:lnTo>
                  <a:pt x="228636" y="320355"/>
                </a:lnTo>
                <a:lnTo>
                  <a:pt x="233208" y="318069"/>
                </a:lnTo>
                <a:lnTo>
                  <a:pt x="271710" y="293911"/>
                </a:lnTo>
                <a:lnTo>
                  <a:pt x="279690" y="285148"/>
                </a:lnTo>
                <a:close/>
              </a:path>
            </a:pathLst>
          </a:custGeom>
          <a:solidFill>
            <a:srgbClr val="FEFEFE"/>
          </a:solidFill>
        </p:spPr>
        <p:txBody>
          <a:bodyPr wrap="square" lIns="0" tIns="0" rIns="0" bIns="0" rtlCol="0"/>
          <a:lstStyle/>
          <a:p>
            <a:endParaRPr dirty="0"/>
          </a:p>
        </p:txBody>
      </p:sp>
      <p:sp>
        <p:nvSpPr>
          <p:cNvPr id="13" name="Rectangle 12"/>
          <p:cNvSpPr/>
          <p:nvPr/>
        </p:nvSpPr>
        <p:spPr>
          <a:xfrm>
            <a:off x="6096000" y="6296012"/>
            <a:ext cx="1557093" cy="310341"/>
          </a:xfrm>
          <a:prstGeom prst="rect">
            <a:avLst/>
          </a:prstGeom>
        </p:spPr>
        <p:txBody>
          <a:bodyPr wrap="none">
            <a:spAutoFit/>
          </a:bodyPr>
          <a:lstStyle/>
          <a:p>
            <a:pPr marL="12699">
              <a:lnSpc>
                <a:spcPts val="1739"/>
              </a:lnSpc>
            </a:pPr>
            <a:r>
              <a:rPr lang="en-US" spc="-10" dirty="0">
                <a:solidFill>
                  <a:schemeClr val="bg1"/>
                </a:solidFill>
                <a:cs typeface="Calibri"/>
              </a:rPr>
              <a:t>www.suny.edu</a:t>
            </a:r>
            <a:endParaRPr lang="en-US" dirty="0">
              <a:solidFill>
                <a:schemeClr val="bg1"/>
              </a:solidFill>
              <a:cs typeface="Calibri"/>
            </a:endParaRPr>
          </a:p>
        </p:txBody>
      </p:sp>
      <p:graphicFrame>
        <p:nvGraphicFramePr>
          <p:cNvPr id="3" name="Diagram 2">
            <a:extLst>
              <a:ext uri="{FF2B5EF4-FFF2-40B4-BE49-F238E27FC236}">
                <a16:creationId xmlns:a16="http://schemas.microsoft.com/office/drawing/2014/main" id="{E2195D27-C1F4-4553-A4DC-78AF398CF864}"/>
              </a:ext>
            </a:extLst>
          </p:cNvPr>
          <p:cNvGraphicFramePr/>
          <p:nvPr>
            <p:extLst>
              <p:ext uri="{D42A27DB-BD31-4B8C-83A1-F6EECF244321}">
                <p14:modId xmlns:p14="http://schemas.microsoft.com/office/powerpoint/2010/main" val="2353690726"/>
              </p:ext>
            </p:extLst>
          </p:nvPr>
        </p:nvGraphicFramePr>
        <p:xfrm>
          <a:off x="264413" y="1166047"/>
          <a:ext cx="9412987" cy="54226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4435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94370" cy="353943"/>
          </a:xfrm>
        </p:spPr>
        <p:txBody>
          <a:bodyPr/>
          <a:lstStyle/>
          <a:p>
            <a:r>
              <a:rPr lang="en-US" dirty="0"/>
              <a:t>Rulemaking</a:t>
            </a:r>
          </a:p>
        </p:txBody>
      </p:sp>
      <p:sp>
        <p:nvSpPr>
          <p:cNvPr id="5" name="Slide Number Placeholder 4"/>
          <p:cNvSpPr>
            <a:spLocks noGrp="1"/>
          </p:cNvSpPr>
          <p:nvPr>
            <p:ph type="sldNum" sz="quarter" idx="7"/>
          </p:nvPr>
        </p:nvSpPr>
        <p:spPr/>
        <p:txBody>
          <a:bodyPr/>
          <a:lstStyle/>
          <a:p>
            <a:fld id="{B6F15528-21DE-4FAA-801E-634DDDAF4B2B}" type="slidenum">
              <a:rPr lang="en-US" smtClean="0"/>
              <a:pPr/>
              <a:t>9</a:t>
            </a:fld>
            <a:endParaRPr lang="en-US" dirty="0"/>
          </a:p>
        </p:txBody>
      </p:sp>
      <p:sp>
        <p:nvSpPr>
          <p:cNvPr id="11" name="object 8"/>
          <p:cNvSpPr/>
          <p:nvPr/>
        </p:nvSpPr>
        <p:spPr>
          <a:xfrm>
            <a:off x="9344407" y="6270543"/>
            <a:ext cx="449580" cy="318135"/>
          </a:xfrm>
          <a:custGeom>
            <a:avLst/>
            <a:gdLst/>
            <a:ahLst/>
            <a:cxnLst/>
            <a:rect l="l" t="t" r="r" b="b"/>
            <a:pathLst>
              <a:path w="449579" h="318134">
                <a:moveTo>
                  <a:pt x="449580" y="158453"/>
                </a:moveTo>
                <a:lnTo>
                  <a:pt x="449437" y="115602"/>
                </a:lnTo>
                <a:lnTo>
                  <a:pt x="445722" y="71335"/>
                </a:lnTo>
                <a:lnTo>
                  <a:pt x="425767" y="24246"/>
                </a:lnTo>
                <a:lnTo>
                  <a:pt x="358521" y="4136"/>
                </a:lnTo>
                <a:lnTo>
                  <a:pt x="299656" y="1195"/>
                </a:lnTo>
                <a:lnTo>
                  <a:pt x="247364" y="112"/>
                </a:lnTo>
                <a:lnTo>
                  <a:pt x="202215" y="0"/>
                </a:lnTo>
                <a:lnTo>
                  <a:pt x="142744" y="112"/>
                </a:lnTo>
                <a:lnTo>
                  <a:pt x="97059" y="1195"/>
                </a:lnTo>
                <a:lnTo>
                  <a:pt x="48768" y="9863"/>
                </a:lnTo>
                <a:lnTo>
                  <a:pt x="14906" y="35902"/>
                </a:lnTo>
                <a:lnTo>
                  <a:pt x="3857" y="81622"/>
                </a:lnTo>
                <a:lnTo>
                  <a:pt x="142" y="146463"/>
                </a:lnTo>
                <a:lnTo>
                  <a:pt x="0" y="158453"/>
                </a:lnTo>
                <a:lnTo>
                  <a:pt x="142" y="201744"/>
                </a:lnTo>
                <a:lnTo>
                  <a:pt x="3857" y="246321"/>
                </a:lnTo>
                <a:lnTo>
                  <a:pt x="23812" y="293136"/>
                </a:lnTo>
                <a:lnTo>
                  <a:pt x="91059" y="313532"/>
                </a:lnTo>
                <a:lnTo>
                  <a:pt x="149923" y="316473"/>
                </a:lnTo>
                <a:lnTo>
                  <a:pt x="179070" y="317077"/>
                </a:lnTo>
                <a:lnTo>
                  <a:pt x="179070" y="91397"/>
                </a:lnTo>
                <a:lnTo>
                  <a:pt x="296418" y="158453"/>
                </a:lnTo>
                <a:lnTo>
                  <a:pt x="296418" y="317576"/>
                </a:lnTo>
                <a:lnTo>
                  <a:pt x="306835" y="317556"/>
                </a:lnTo>
                <a:lnTo>
                  <a:pt x="352520" y="316473"/>
                </a:lnTo>
                <a:lnTo>
                  <a:pt x="400812" y="307805"/>
                </a:lnTo>
                <a:lnTo>
                  <a:pt x="434673" y="281659"/>
                </a:lnTo>
                <a:lnTo>
                  <a:pt x="445722" y="235927"/>
                </a:lnTo>
                <a:lnTo>
                  <a:pt x="449437" y="170562"/>
                </a:lnTo>
                <a:lnTo>
                  <a:pt x="449580" y="158453"/>
                </a:lnTo>
                <a:close/>
              </a:path>
              <a:path w="449579" h="318134">
                <a:moveTo>
                  <a:pt x="296418" y="317576"/>
                </a:moveTo>
                <a:lnTo>
                  <a:pt x="296418" y="158453"/>
                </a:lnTo>
                <a:lnTo>
                  <a:pt x="179070" y="225509"/>
                </a:lnTo>
                <a:lnTo>
                  <a:pt x="179070" y="317077"/>
                </a:lnTo>
                <a:lnTo>
                  <a:pt x="202215" y="317556"/>
                </a:lnTo>
                <a:lnTo>
                  <a:pt x="296418" y="317576"/>
                </a:lnTo>
                <a:close/>
              </a:path>
            </a:pathLst>
          </a:custGeom>
          <a:solidFill>
            <a:srgbClr val="FEFEFE"/>
          </a:solidFill>
        </p:spPr>
        <p:txBody>
          <a:bodyPr wrap="square" lIns="0" tIns="0" rIns="0" bIns="0" rtlCol="0"/>
          <a:lstStyle/>
          <a:p>
            <a:endParaRPr dirty="0"/>
          </a:p>
        </p:txBody>
      </p:sp>
      <p:sp>
        <p:nvSpPr>
          <p:cNvPr id="12" name="object 7"/>
          <p:cNvSpPr/>
          <p:nvPr/>
        </p:nvSpPr>
        <p:spPr>
          <a:xfrm>
            <a:off x="7733503" y="6267898"/>
            <a:ext cx="330835" cy="333375"/>
          </a:xfrm>
          <a:custGeom>
            <a:avLst/>
            <a:gdLst/>
            <a:ahLst/>
            <a:cxnLst/>
            <a:rect l="l" t="t" r="r" b="b"/>
            <a:pathLst>
              <a:path w="330834" h="333375">
                <a:moveTo>
                  <a:pt x="330525" y="178641"/>
                </a:moveTo>
                <a:lnTo>
                  <a:pt x="327696" y="132903"/>
                </a:lnTo>
                <a:lnTo>
                  <a:pt x="313391" y="91240"/>
                </a:lnTo>
                <a:lnTo>
                  <a:pt x="289201" y="55631"/>
                </a:lnTo>
                <a:lnTo>
                  <a:pt x="256925" y="27557"/>
                </a:lnTo>
                <a:lnTo>
                  <a:pt x="218363" y="8500"/>
                </a:lnTo>
                <a:lnTo>
                  <a:pt x="175677" y="13"/>
                </a:lnTo>
                <a:lnTo>
                  <a:pt x="174534" y="0"/>
                </a:lnTo>
                <a:lnTo>
                  <a:pt x="129576" y="3363"/>
                </a:lnTo>
                <a:lnTo>
                  <a:pt x="81363" y="21706"/>
                </a:lnTo>
                <a:lnTo>
                  <a:pt x="42330" y="52814"/>
                </a:lnTo>
                <a:lnTo>
                  <a:pt x="14526" y="93724"/>
                </a:lnTo>
                <a:lnTo>
                  <a:pt x="0" y="141474"/>
                </a:lnTo>
                <a:lnTo>
                  <a:pt x="798" y="193101"/>
                </a:lnTo>
                <a:lnTo>
                  <a:pt x="12478" y="233844"/>
                </a:lnTo>
                <a:lnTo>
                  <a:pt x="32516" y="268158"/>
                </a:lnTo>
                <a:lnTo>
                  <a:pt x="60698" y="296185"/>
                </a:lnTo>
                <a:lnTo>
                  <a:pt x="96810" y="318069"/>
                </a:lnTo>
                <a:lnTo>
                  <a:pt x="129576" y="329109"/>
                </a:lnTo>
                <a:lnTo>
                  <a:pt x="129576" y="173289"/>
                </a:lnTo>
                <a:lnTo>
                  <a:pt x="175296" y="173289"/>
                </a:lnTo>
                <a:lnTo>
                  <a:pt x="175677" y="129093"/>
                </a:lnTo>
                <a:lnTo>
                  <a:pt x="196918" y="81468"/>
                </a:lnTo>
                <a:lnTo>
                  <a:pt x="238233" y="66300"/>
                </a:lnTo>
                <a:lnTo>
                  <a:pt x="249972" y="66349"/>
                </a:lnTo>
                <a:lnTo>
                  <a:pt x="257140" y="66728"/>
                </a:lnTo>
                <a:lnTo>
                  <a:pt x="266736" y="67371"/>
                </a:lnTo>
                <a:lnTo>
                  <a:pt x="272070" y="67371"/>
                </a:lnTo>
                <a:lnTo>
                  <a:pt x="276928" y="68065"/>
                </a:lnTo>
                <a:lnTo>
                  <a:pt x="282738" y="68133"/>
                </a:lnTo>
                <a:lnTo>
                  <a:pt x="282738" y="281801"/>
                </a:lnTo>
                <a:lnTo>
                  <a:pt x="301471" y="261230"/>
                </a:lnTo>
                <a:lnTo>
                  <a:pt x="321429" y="222112"/>
                </a:lnTo>
                <a:lnTo>
                  <a:pt x="330525" y="178641"/>
                </a:lnTo>
                <a:close/>
              </a:path>
              <a:path w="330834" h="333375">
                <a:moveTo>
                  <a:pt x="175296" y="333309"/>
                </a:moveTo>
                <a:lnTo>
                  <a:pt x="175296" y="226629"/>
                </a:lnTo>
                <a:lnTo>
                  <a:pt x="174534" y="225867"/>
                </a:lnTo>
                <a:lnTo>
                  <a:pt x="129576" y="225867"/>
                </a:lnTo>
                <a:lnTo>
                  <a:pt x="129576" y="329109"/>
                </a:lnTo>
                <a:lnTo>
                  <a:pt x="132624" y="329880"/>
                </a:lnTo>
                <a:lnTo>
                  <a:pt x="151460" y="332214"/>
                </a:lnTo>
                <a:lnTo>
                  <a:pt x="170724" y="332547"/>
                </a:lnTo>
                <a:lnTo>
                  <a:pt x="173010" y="332547"/>
                </a:lnTo>
                <a:lnTo>
                  <a:pt x="175296" y="333309"/>
                </a:lnTo>
                <a:close/>
              </a:path>
              <a:path w="330834" h="333375">
                <a:moveTo>
                  <a:pt x="282738" y="281801"/>
                </a:moveTo>
                <a:lnTo>
                  <a:pt x="282738" y="115377"/>
                </a:lnTo>
                <a:lnTo>
                  <a:pt x="249972" y="115377"/>
                </a:lnTo>
                <a:lnTo>
                  <a:pt x="241173" y="116782"/>
                </a:lnTo>
                <a:lnTo>
                  <a:pt x="234446" y="120902"/>
                </a:lnTo>
                <a:lnTo>
                  <a:pt x="230148" y="127593"/>
                </a:lnTo>
                <a:lnTo>
                  <a:pt x="228636" y="136713"/>
                </a:lnTo>
                <a:lnTo>
                  <a:pt x="228636" y="172527"/>
                </a:lnTo>
                <a:lnTo>
                  <a:pt x="229398" y="174051"/>
                </a:lnTo>
                <a:lnTo>
                  <a:pt x="234446" y="173943"/>
                </a:lnTo>
                <a:lnTo>
                  <a:pt x="242983" y="173611"/>
                </a:lnTo>
                <a:lnTo>
                  <a:pt x="249972" y="173468"/>
                </a:lnTo>
                <a:lnTo>
                  <a:pt x="257140" y="173372"/>
                </a:lnTo>
                <a:lnTo>
                  <a:pt x="277404" y="173289"/>
                </a:lnTo>
                <a:lnTo>
                  <a:pt x="278166" y="174051"/>
                </a:lnTo>
                <a:lnTo>
                  <a:pt x="279690" y="174051"/>
                </a:lnTo>
                <a:lnTo>
                  <a:pt x="279690" y="285148"/>
                </a:lnTo>
                <a:lnTo>
                  <a:pt x="282738" y="281801"/>
                </a:lnTo>
                <a:close/>
              </a:path>
              <a:path w="330834" h="333375">
                <a:moveTo>
                  <a:pt x="279690" y="285148"/>
                </a:moveTo>
                <a:lnTo>
                  <a:pt x="279690" y="174051"/>
                </a:lnTo>
                <a:lnTo>
                  <a:pt x="278416" y="186493"/>
                </a:lnTo>
                <a:lnTo>
                  <a:pt x="276928" y="198721"/>
                </a:lnTo>
                <a:lnTo>
                  <a:pt x="273594" y="222819"/>
                </a:lnTo>
                <a:lnTo>
                  <a:pt x="273594" y="225105"/>
                </a:lnTo>
                <a:lnTo>
                  <a:pt x="272070" y="225867"/>
                </a:lnTo>
                <a:lnTo>
                  <a:pt x="229398" y="225867"/>
                </a:lnTo>
                <a:lnTo>
                  <a:pt x="228636" y="226629"/>
                </a:lnTo>
                <a:lnTo>
                  <a:pt x="228636" y="320355"/>
                </a:lnTo>
                <a:lnTo>
                  <a:pt x="233208" y="318069"/>
                </a:lnTo>
                <a:lnTo>
                  <a:pt x="271710" y="293911"/>
                </a:lnTo>
                <a:lnTo>
                  <a:pt x="279690" y="285148"/>
                </a:lnTo>
                <a:close/>
              </a:path>
            </a:pathLst>
          </a:custGeom>
          <a:solidFill>
            <a:srgbClr val="FEFEFE"/>
          </a:solidFill>
        </p:spPr>
        <p:txBody>
          <a:bodyPr wrap="square" lIns="0" tIns="0" rIns="0" bIns="0" rtlCol="0"/>
          <a:lstStyle/>
          <a:p>
            <a:endParaRPr dirty="0"/>
          </a:p>
        </p:txBody>
      </p:sp>
      <p:sp>
        <p:nvSpPr>
          <p:cNvPr id="13" name="Rectangle 12"/>
          <p:cNvSpPr/>
          <p:nvPr/>
        </p:nvSpPr>
        <p:spPr>
          <a:xfrm>
            <a:off x="6096000" y="6296012"/>
            <a:ext cx="1557093" cy="310341"/>
          </a:xfrm>
          <a:prstGeom prst="rect">
            <a:avLst/>
          </a:prstGeom>
        </p:spPr>
        <p:txBody>
          <a:bodyPr wrap="none">
            <a:spAutoFit/>
          </a:bodyPr>
          <a:lstStyle/>
          <a:p>
            <a:pPr marL="12699">
              <a:lnSpc>
                <a:spcPts val="1739"/>
              </a:lnSpc>
            </a:pPr>
            <a:r>
              <a:rPr lang="en-US" spc="-10" dirty="0">
                <a:solidFill>
                  <a:schemeClr val="bg1"/>
                </a:solidFill>
                <a:cs typeface="Calibri"/>
              </a:rPr>
              <a:t>www.suny.edu</a:t>
            </a:r>
            <a:endParaRPr lang="en-US" dirty="0">
              <a:solidFill>
                <a:schemeClr val="bg1"/>
              </a:solidFill>
              <a:cs typeface="Calibri"/>
            </a:endParaRPr>
          </a:p>
        </p:txBody>
      </p:sp>
      <p:graphicFrame>
        <p:nvGraphicFramePr>
          <p:cNvPr id="3" name="Diagram 2">
            <a:extLst>
              <a:ext uri="{FF2B5EF4-FFF2-40B4-BE49-F238E27FC236}">
                <a16:creationId xmlns:a16="http://schemas.microsoft.com/office/drawing/2014/main" id="{AEEC4259-EC7F-47ED-8503-0097D0AEE292}"/>
              </a:ext>
            </a:extLst>
          </p:cNvPr>
          <p:cNvGraphicFramePr/>
          <p:nvPr>
            <p:extLst>
              <p:ext uri="{D42A27DB-BD31-4B8C-83A1-F6EECF244321}">
                <p14:modId xmlns:p14="http://schemas.microsoft.com/office/powerpoint/2010/main" val="3988417908"/>
              </p:ext>
            </p:extLst>
          </p:nvPr>
        </p:nvGraphicFramePr>
        <p:xfrm>
          <a:off x="457200" y="1166047"/>
          <a:ext cx="9098280" cy="49553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38636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2859</TotalTime>
  <Words>923</Words>
  <Application>Microsoft Office PowerPoint</Application>
  <PresentationFormat>Custom</PresentationFormat>
  <Paragraphs>178</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Rockwell Extra Bold</vt:lpstr>
      <vt:lpstr>Wingdings</vt:lpstr>
      <vt:lpstr>Office Theme</vt:lpstr>
      <vt:lpstr>Project Sunlight</vt:lpstr>
      <vt:lpstr>Project Sunlight</vt:lpstr>
      <vt:lpstr>What is it?</vt:lpstr>
      <vt:lpstr>What does it mean?</vt:lpstr>
      <vt:lpstr>Appearance</vt:lpstr>
      <vt:lpstr>Appearance</vt:lpstr>
      <vt:lpstr>Covered Individuals</vt:lpstr>
      <vt:lpstr>Subject Areas</vt:lpstr>
      <vt:lpstr>Rulemaking</vt:lpstr>
      <vt:lpstr>Ratemaking</vt:lpstr>
      <vt:lpstr>Regulatory Matters</vt:lpstr>
      <vt:lpstr>Judicial and Quasi-Judicial Proceedings</vt:lpstr>
      <vt:lpstr>Procurement</vt:lpstr>
      <vt:lpstr>Procurement</vt:lpstr>
      <vt:lpstr>Procurement</vt:lpstr>
      <vt:lpstr>Procurement</vt:lpstr>
      <vt:lpstr>Procurement</vt:lpstr>
      <vt:lpstr>Exclusions</vt:lpstr>
      <vt:lpstr>Exclusions</vt:lpstr>
      <vt:lpstr>Exclusions</vt:lpstr>
      <vt:lpstr>Exclusions – Specific to SUNY</vt:lpstr>
      <vt:lpstr>Reporting Logistics</vt:lpstr>
      <vt:lpstr>Helpful Links/Resources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PowerPoint - SUBOA Financial Reporting Presentation r5.pptx</dc:title>
  <dc:creator>wallshdr</dc:creator>
  <cp:lastModifiedBy>Ryan Lysarz</cp:lastModifiedBy>
  <cp:revision>163</cp:revision>
  <cp:lastPrinted>2019-11-04T15:14:56Z</cp:lastPrinted>
  <dcterms:created xsi:type="dcterms:W3CDTF">2019-10-09T14:51:50Z</dcterms:created>
  <dcterms:modified xsi:type="dcterms:W3CDTF">2022-12-05T21:03:03Z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2019-09-18T00:00:00Z</vt:filetime>
  </property>
  <property fmtid="{D5CDD505-2E9C-101B-9397-08002B2CF9AE}" pid="3" name="Creator">
    <vt:lpwstr>PScript5.dll Version 5.2.2</vt:lpwstr>
  </property>
  <property fmtid="{D5CDD505-2E9C-101B-9397-08002B2CF9AE}" pid="4" name="LastSaved">
    <vt:filetime>2019-10-09T00:00:00Z</vt:filetime>
  </property>
</Properties>
</file>